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14"/>
  </p:notesMasterIdLst>
  <p:handoutMasterIdLst>
    <p:handoutMasterId r:id="rId15"/>
  </p:handoutMasterIdLst>
  <p:sldIdLst>
    <p:sldId id="628" r:id="rId5"/>
    <p:sldId id="632" r:id="rId6"/>
    <p:sldId id="699" r:id="rId7"/>
    <p:sldId id="693" r:id="rId8"/>
    <p:sldId id="694" r:id="rId9"/>
    <p:sldId id="695" r:id="rId10"/>
    <p:sldId id="696" r:id="rId11"/>
    <p:sldId id="697" r:id="rId12"/>
    <p:sldId id="698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D2E8F6"/>
    <a:srgbClr val="006699"/>
    <a:srgbClr val="EBD0C1"/>
    <a:srgbClr val="A40000"/>
    <a:srgbClr val="D2EBC1"/>
    <a:srgbClr val="0066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0" autoAdjust="0"/>
    <p:restoredTop sz="86410" autoAdjust="0"/>
  </p:normalViewPr>
  <p:slideViewPr>
    <p:cSldViewPr snapToGrid="0">
      <p:cViewPr varScale="1">
        <p:scale>
          <a:sx n="88" d="100"/>
          <a:sy n="88" d="100"/>
        </p:scale>
        <p:origin x="-1650" y="-108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1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32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702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9713"/>
            <a:ext cx="31702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F16A88D1-0685-4EA2-A7D1-332B9EEACA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0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481217B-EFFF-4A70-9252-3A161FD7B5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98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28675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2.</a:t>
            </a:r>
            <a:fld id="{1387D907-DA37-4625-9880-15A5A2C1DDB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63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6A7489-963C-40AD-8091-0D67E2EE4D5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E87A9C-FF83-438C-A2B5-0552E93B716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bkgFEMA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 Visual 1.</a:t>
            </a:r>
            <a:fld id="{469A2405-CB07-4392-B612-AC06F37E9337}" type="slidenum">
              <a:rPr lang="en-US" sz="1400" b="1">
                <a:solidFill>
                  <a:schemeClr val="bg1"/>
                </a:solidFill>
                <a:latin typeface="+mn-lt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Course Overview</a:t>
            </a:r>
          </a:p>
        </p:txBody>
      </p:sp>
      <p:sp>
        <p:nvSpPr>
          <p:cNvPr id="37891" name="Rectangle 4"/>
          <p:cNvSpPr>
            <a:spLocks noGrp="1" noChangeAspect="1" noChangeArrowheads="1"/>
          </p:cNvSpPr>
          <p:nvPr>
            <p:ph type="ctrTitle"/>
          </p:nvPr>
        </p:nvSpPr>
        <p:spPr>
          <a:xfrm>
            <a:off x="736600" y="1901825"/>
            <a:ext cx="7772400" cy="1470025"/>
          </a:xfrm>
        </p:spPr>
        <p:txBody>
          <a:bodyPr/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5781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57883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bkgFEMA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 Visual 1.</a:t>
            </a:r>
            <a:fld id="{8AC2CF3A-21DC-48E7-8FEB-F8266C2DD366}" type="slidenum">
              <a:rPr lang="en-US" sz="1400" b="1">
                <a:solidFill>
                  <a:schemeClr val="bg1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Course Overview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759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/>
              <a:defRPr sz="2800">
                <a:latin typeface="+mn-lt"/>
              </a:defRPr>
            </a:lvl1pPr>
            <a:lvl2pPr>
              <a:tabLst>
                <a:tab pos="457200" algn="l"/>
              </a:tabLst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8949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8388"/>
            <a:ext cx="4038600" cy="4646612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8388"/>
            <a:ext cx="4038600" cy="4646612"/>
          </a:xfrm>
        </p:spPr>
        <p:txBody>
          <a:bodyPr/>
          <a:lstStyle>
            <a:lvl1pPr marL="0" indent="0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428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85" y="4558352"/>
            <a:ext cx="7948684" cy="910988"/>
          </a:xfrm>
          <a:solidFill>
            <a:srgbClr val="000066"/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68388"/>
            <a:ext cx="7936173" cy="316241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1535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 userDrawn="1"/>
        </p:nvSpPr>
        <p:spPr>
          <a:xfrm>
            <a:off x="1146412" y="1555844"/>
            <a:ext cx="6632812" cy="3016156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1860076" y="2340588"/>
            <a:ext cx="5205484" cy="1119116"/>
          </a:xfrm>
          <a:noFill/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2863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70498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635011" y="426417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2"/>
          </p:nvPr>
        </p:nvSpPr>
        <p:spPr>
          <a:xfrm>
            <a:off x="631473" y="347379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642105" y="2708261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652739" y="1932096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631474" y="1177198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5268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6C224CE-FDA3-4B5C-AED4-A52A23DD5D8E}" type="datetime1">
              <a:rPr lang="en-US"/>
              <a:pPr>
                <a:defRPr/>
              </a:pPr>
              <a:t>11/22/2013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Visual </a:t>
            </a:r>
            <a:fld id="{1B483806-1742-4529-B2E4-C9DCF51407B7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019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bkgFEMA_v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ChangeArrowheads="1"/>
          </p:cNvSpPr>
          <p:nvPr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 Visual 1.</a:t>
            </a:r>
            <a:fld id="{D7E059F2-0464-4F35-96C5-A5CBD44AEEDC}" type="slidenum">
              <a:rPr lang="en-US" sz="1400" b="1">
                <a:solidFill>
                  <a:schemeClr val="bg1"/>
                </a:solidFill>
                <a:latin typeface="+mn-lt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Course Overview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14" r:id="rId3"/>
    <p:sldLayoutId id="2147484515" r:id="rId4"/>
    <p:sldLayoutId id="2147484516" r:id="rId5"/>
    <p:sldLayoutId id="2147484521" r:id="rId6"/>
    <p:sldLayoutId id="2147484517" r:id="rId7"/>
    <p:sldLayoutId id="2147484518" r:id="rId8"/>
    <p:sldLayoutId id="2147484522" r:id="rId9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457200" algn="l"/>
        </a:tabLst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57200" algn="l"/>
        </a:tabLst>
        <a:defRPr sz="2800" b="1">
          <a:solidFill>
            <a:srgbClr val="000066"/>
          </a:solidFill>
          <a:latin typeface="+mn-lt"/>
          <a:cs typeface="+mn-cs"/>
        </a:defRPr>
      </a:lvl2pPr>
      <a:lvl3pPr marL="9144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914400" algn="l"/>
        </a:tabLst>
        <a:defRPr sz="2800" b="1">
          <a:solidFill>
            <a:srgbClr val="000066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371600" algn="l"/>
        </a:tabLst>
        <a:defRPr sz="2800" b="1">
          <a:solidFill>
            <a:srgbClr val="000066"/>
          </a:solidFill>
          <a:latin typeface="+mn-lt"/>
          <a:cs typeface="+mn-cs"/>
        </a:defRPr>
      </a:lvl4pPr>
      <a:lvl5pPr marL="21748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spec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Unit 1:</a:t>
            </a:r>
            <a:r>
              <a:rPr lang="en-US" sz="3600" smtClean="0"/>
              <a:t/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6147" name="Subtitle 3"/>
          <p:cNvSpPr>
            <a:spLocks noGrp="1"/>
          </p:cNvSpPr>
          <p:nvPr>
            <p:ph type="subTitle" idx="1"/>
          </p:nvPr>
        </p:nvSpPr>
        <p:spPr>
          <a:xfrm>
            <a:off x="736600" y="2578100"/>
            <a:ext cx="6400800" cy="1752600"/>
          </a:xfrm>
        </p:spPr>
        <p:txBody>
          <a:bodyPr/>
          <a:lstStyle/>
          <a:p>
            <a:r>
              <a:rPr lang="en-US" smtClean="0"/>
              <a:t>Course Overview</a:t>
            </a:r>
          </a:p>
        </p:txBody>
      </p:sp>
      <p:pic>
        <p:nvPicPr>
          <p:cNvPr id="5124" name="Picture 4" descr="Image:   Emergency workers about to begin ICS training.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42219" r="7609"/>
          <a:stretch>
            <a:fillRect/>
          </a:stretch>
        </p:blipFill>
        <p:spPr bwMode="auto">
          <a:xfrm>
            <a:off x="5124450" y="866775"/>
            <a:ext cx="3216275" cy="4257675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Goals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8388"/>
            <a:ext cx="4492625" cy="4646612"/>
          </a:xfrm>
        </p:spPr>
        <p:txBody>
          <a:bodyPr/>
          <a:lstStyle/>
          <a:p>
            <a:pPr lvl="1"/>
            <a:r>
              <a:rPr lang="en-US" smtClean="0"/>
              <a:t>Demonstrate basic knowledge of the Incident Command System (ICS).</a:t>
            </a:r>
          </a:p>
          <a:p>
            <a:pPr lvl="1"/>
            <a:r>
              <a:rPr lang="en-US" smtClean="0"/>
              <a:t>Be prepared to coordinate with response partners from all levels of government and the private sector.</a:t>
            </a:r>
          </a:p>
        </p:txBody>
      </p:sp>
      <p:pic>
        <p:nvPicPr>
          <p:cNvPr id="5" name="Picture 4" descr="Image:  Two responders looking over a map"/>
          <p:cNvPicPr>
            <a:picLocks noChangeAspect="1"/>
          </p:cNvPicPr>
          <p:nvPr/>
        </p:nvPicPr>
        <p:blipFill>
          <a:blip r:embed="rId3">
            <a:lum bright="10000"/>
          </a:blip>
          <a:srcRect l="17639" r="26806"/>
          <a:stretch>
            <a:fillRect/>
          </a:stretch>
        </p:blipFill>
        <p:spPr>
          <a:xfrm>
            <a:off x="4978400" y="1247775"/>
            <a:ext cx="3441700" cy="4119563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Course Objectives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8388"/>
            <a:ext cx="8039100" cy="46466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smtClean="0"/>
              <a:t>After completion of this course, you should be familiar with ICS:</a:t>
            </a:r>
          </a:p>
          <a:p>
            <a:pPr lvl="1">
              <a:tabLst/>
            </a:pPr>
            <a:r>
              <a:rPr lang="en-US" sz="3200" smtClean="0"/>
              <a:t>Applications.</a:t>
            </a:r>
          </a:p>
          <a:p>
            <a:pPr lvl="1">
              <a:tabLst/>
            </a:pPr>
            <a:r>
              <a:rPr lang="en-US" sz="3200" smtClean="0"/>
              <a:t>Organizational principles and elements.</a:t>
            </a:r>
          </a:p>
          <a:p>
            <a:pPr lvl="1">
              <a:tabLst/>
            </a:pPr>
            <a:r>
              <a:rPr lang="en-US" sz="3200" smtClean="0"/>
              <a:t>Positions and responsibilities.</a:t>
            </a:r>
          </a:p>
          <a:p>
            <a:pPr lvl="1">
              <a:tabLst/>
            </a:pPr>
            <a:r>
              <a:rPr lang="en-US" sz="3200" smtClean="0"/>
              <a:t>Facilities and functions.</a:t>
            </a:r>
          </a:p>
          <a:p>
            <a:pPr lvl="1">
              <a:tabLst/>
            </a:pPr>
            <a:r>
              <a:rPr lang="en-US" sz="3200" smtClean="0"/>
              <a:t>Planning.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Participant Introductions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idx="1"/>
          </p:nvPr>
        </p:nvSpPr>
        <p:spPr>
          <a:xfrm>
            <a:off x="3810000" y="1068388"/>
            <a:ext cx="5245100" cy="4646612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mtClean="0"/>
              <a:t>Please provide your:</a:t>
            </a:r>
          </a:p>
          <a:p>
            <a:pPr lvl="1"/>
            <a:r>
              <a:rPr lang="en-US" smtClean="0"/>
              <a:t>Name.</a:t>
            </a:r>
          </a:p>
          <a:p>
            <a:pPr lvl="1"/>
            <a:r>
              <a:rPr lang="en-US" smtClean="0"/>
              <a:t>Job title.</a:t>
            </a:r>
          </a:p>
          <a:p>
            <a:pPr lvl="1"/>
            <a:r>
              <a:rPr lang="en-US" smtClean="0"/>
              <a:t>Overall experience with emergency response.</a:t>
            </a:r>
          </a:p>
          <a:p>
            <a:pPr lvl="1"/>
            <a:r>
              <a:rPr lang="en-US" smtClean="0"/>
              <a:t>Possible role in responding to incidents.</a:t>
            </a:r>
          </a:p>
        </p:txBody>
      </p:sp>
      <p:pic>
        <p:nvPicPr>
          <p:cNvPr id="321547" name="Picture 11" descr="Image:  Participants seated at a table in a classroom. 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263650"/>
            <a:ext cx="3124200" cy="2992438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3"/>
          <p:cNvSpPr>
            <a:spLocks noGrp="1"/>
          </p:cNvSpPr>
          <p:nvPr>
            <p:ph sz="half" idx="2"/>
          </p:nvPr>
        </p:nvSpPr>
        <p:spPr>
          <a:xfrm>
            <a:off x="1749425" y="2246313"/>
            <a:ext cx="5205413" cy="1119187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What do you expect    to gain from this course?</a:t>
            </a:r>
          </a:p>
        </p:txBody>
      </p:sp>
      <p:sp>
        <p:nvSpPr>
          <p:cNvPr id="10243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Participant Expectations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Instructor Expectations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Cooperate with the group.</a:t>
            </a:r>
          </a:p>
          <a:p>
            <a:pPr lvl="1"/>
            <a:r>
              <a:rPr lang="en-US" smtClean="0"/>
              <a:t>Be open minded to new ideas.</a:t>
            </a:r>
          </a:p>
          <a:p>
            <a:pPr lvl="1"/>
            <a:r>
              <a:rPr lang="en-US" smtClean="0"/>
              <a:t>Participate actively in all of the training activities and exercises.</a:t>
            </a:r>
          </a:p>
          <a:p>
            <a:pPr lvl="1"/>
            <a:r>
              <a:rPr lang="en-US" smtClean="0"/>
              <a:t>Return to class at the stated time.</a:t>
            </a:r>
          </a:p>
          <a:p>
            <a:pPr lvl="1"/>
            <a:r>
              <a:rPr lang="en-US" smtClean="0"/>
              <a:t>Use what you learn in the course to perform effectively within an ICS organization.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Structure</a:t>
            </a:r>
          </a:p>
        </p:txBody>
      </p:sp>
      <p:pic>
        <p:nvPicPr>
          <p:cNvPr id="12291" name="Picture 11" descr="Unit 1 Course Overview&#10;Unit 2 ICS Overview&#10;Unit 3 ICS Features &amp; Principles&#10;Unit 4 Incident Commander &amp; Command Staff Functions&#10;Unit 5 General Staff Functions&#10;Unit 6 Unified Command&#10;Unit 7 Course Summary - Putting It All Toge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354138"/>
            <a:ext cx="8212137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Logistics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Course agenda</a:t>
            </a:r>
          </a:p>
          <a:p>
            <a:pPr lvl="1"/>
            <a:r>
              <a:rPr lang="en-US" smtClean="0"/>
              <a:t>Sign-in sheet</a:t>
            </a:r>
          </a:p>
          <a:p>
            <a:pPr lvl="1"/>
            <a:r>
              <a:rPr lang="en-US" smtClean="0"/>
              <a:t>Housekeeping:</a:t>
            </a:r>
          </a:p>
          <a:p>
            <a:pPr lvl="2" indent="-222250"/>
            <a:r>
              <a:rPr lang="en-US" smtClean="0"/>
              <a:t>Breaks</a:t>
            </a:r>
          </a:p>
          <a:p>
            <a:pPr lvl="2" indent="-222250"/>
            <a:r>
              <a:rPr lang="en-US" smtClean="0"/>
              <a:t>Message and telephone </a:t>
            </a:r>
            <a:br>
              <a:rPr lang="en-US" smtClean="0"/>
            </a:br>
            <a:r>
              <a:rPr lang="en-US" smtClean="0"/>
              <a:t>location</a:t>
            </a:r>
          </a:p>
          <a:p>
            <a:pPr lvl="2" indent="-222250"/>
            <a:r>
              <a:rPr lang="en-US" smtClean="0"/>
              <a:t>Cell phone policy</a:t>
            </a:r>
          </a:p>
          <a:p>
            <a:pPr lvl="2" indent="-222250"/>
            <a:r>
              <a:rPr lang="en-US" smtClean="0"/>
              <a:t>Facilities</a:t>
            </a:r>
          </a:p>
          <a:p>
            <a:pPr lvl="2" indent="-222250"/>
            <a:r>
              <a:rPr lang="en-US" smtClean="0"/>
              <a:t>Other concerns</a:t>
            </a:r>
          </a:p>
        </p:txBody>
      </p:sp>
      <p:pic>
        <p:nvPicPr>
          <p:cNvPr id="183301" name="Picture 5" descr="Image:  A wall clock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3300" y="1219200"/>
            <a:ext cx="2563813" cy="3916363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Successful Course Completion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068388"/>
            <a:ext cx="4864100" cy="4646612"/>
          </a:xfrm>
        </p:spPr>
        <p:txBody>
          <a:bodyPr/>
          <a:lstStyle/>
          <a:p>
            <a:pPr lvl="1"/>
            <a:r>
              <a:rPr lang="en-US" smtClean="0"/>
              <a:t>Participate in unit activities/exercises.</a:t>
            </a:r>
          </a:p>
          <a:p>
            <a:pPr lvl="1"/>
            <a:r>
              <a:rPr lang="en-US" smtClean="0"/>
              <a:t>Achieve 75% or higher on the final exam.</a:t>
            </a:r>
          </a:p>
          <a:p>
            <a:pPr lvl="1"/>
            <a:r>
              <a:rPr lang="en-US" smtClean="0"/>
              <a:t>Complete the end-of-course evaluation.</a:t>
            </a:r>
          </a:p>
        </p:txBody>
      </p:sp>
      <p:pic>
        <p:nvPicPr>
          <p:cNvPr id="184325" name="Picture 5" descr="Image:  Graduation cap and dipl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6600" y="1143000"/>
            <a:ext cx="2628900" cy="4000500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51F9574493A54E8DEC486376A2C933" ma:contentTypeVersion="2" ma:contentTypeDescription="Create a new document." ma:contentTypeScope="" ma:versionID="dfe6c15630988c61423f04bb52a17d48">
  <xsd:schema xmlns:xsd="http://www.w3.org/2001/XMLSchema" xmlns:p="http://schemas.microsoft.com/office/2006/metadata/properties" xmlns:ns2="b3cffaca-52ae-4b43-ba6f-0b61c76eab17" targetNamespace="http://schemas.microsoft.com/office/2006/metadata/properties" ma:root="true" ma:fieldsID="77a62b3c5fc6faebadda2c09e83b31b1" ns2:_="">
    <xsd:import namespace="b3cffaca-52ae-4b43-ba6f-0b61c76eab17"/>
    <xsd:element name="properties">
      <xsd:complexType>
        <xsd:sequence>
          <xsd:element name="documentManagement">
            <xsd:complexType>
              <xsd:all>
                <xsd:element ref="ns2:Next_x0020_Course_x0020_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3cffaca-52ae-4b43-ba6f-0b61c76eab17" elementFormDefault="qualified">
    <xsd:import namespace="http://schemas.microsoft.com/office/2006/documentManagement/types"/>
    <xsd:element name="Next_x0020_Course_x0020_Date" ma:index="9" nillable="true" ma:displayName="Next Course Date" ma:format="DateOnly" ma:internalName="Next_x0020_Cours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xt_x0020_Course_x0020_Date xmlns="b3cffaca-52ae-4b43-ba6f-0b61c76eab17" xsi:nil="true"/>
  </documentManagement>
</p:properties>
</file>

<file path=customXml/itemProps1.xml><?xml version="1.0" encoding="utf-8"?>
<ds:datastoreItem xmlns:ds="http://schemas.openxmlformats.org/officeDocument/2006/customXml" ds:itemID="{E4D47307-6E1E-4995-8A44-688B5CF4D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ffaca-52ae-4b43-ba6f-0b61c76eab1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6B7C423-ED1C-4454-8D47-1CABC7C67C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D0D5AF-13C3-484B-AC19-D207F7A5189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02_ICSHigherEd_Visuals_SF</Template>
  <TotalTime>36482</TotalTime>
  <Words>204</Words>
  <Application>Microsoft Office PowerPoint</Application>
  <PresentationFormat>On-screen Show (4:3)</PresentationFormat>
  <Paragraphs>45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Tahoma</vt:lpstr>
      <vt:lpstr>Arial</vt:lpstr>
      <vt:lpstr>Times New Roman</vt:lpstr>
      <vt:lpstr>Wingdings</vt:lpstr>
      <vt:lpstr>1_Default Design</vt:lpstr>
      <vt:lpstr>Unit 1: </vt:lpstr>
      <vt:lpstr>Course Goals</vt:lpstr>
      <vt:lpstr>Overall Course Objectives</vt:lpstr>
      <vt:lpstr>Participant Introductions</vt:lpstr>
      <vt:lpstr>Participant Expectations</vt:lpstr>
      <vt:lpstr>Instructor Expectations</vt:lpstr>
      <vt:lpstr>Course Structure</vt:lpstr>
      <vt:lpstr>Course Logistics</vt:lpstr>
      <vt:lpstr>Successful Course Completion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ICS200</dc:title>
  <dc:creator>Sharon</dc:creator>
  <cp:lastModifiedBy>lwivell</cp:lastModifiedBy>
  <cp:revision>2470</cp:revision>
  <cp:lastPrinted>2005-07-05T17:26:47Z</cp:lastPrinted>
  <dcterms:created xsi:type="dcterms:W3CDTF">2004-12-03T17:53:15Z</dcterms:created>
  <dcterms:modified xsi:type="dcterms:W3CDTF">2013-11-22T19:38:11Z</dcterms:modified>
</cp:coreProperties>
</file>