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4"/>
  </p:sldMasterIdLst>
  <p:notesMasterIdLst>
    <p:notesMasterId r:id="rId20"/>
  </p:notesMasterIdLst>
  <p:handoutMasterIdLst>
    <p:handoutMasterId r:id="rId21"/>
  </p:handoutMasterIdLst>
  <p:sldIdLst>
    <p:sldId id="628" r:id="rId5"/>
    <p:sldId id="699" r:id="rId6"/>
    <p:sldId id="712" r:id="rId7"/>
    <p:sldId id="701" r:id="rId8"/>
    <p:sldId id="714" r:id="rId9"/>
    <p:sldId id="700" r:id="rId10"/>
    <p:sldId id="703" r:id="rId11"/>
    <p:sldId id="704" r:id="rId12"/>
    <p:sldId id="705" r:id="rId13"/>
    <p:sldId id="706" r:id="rId14"/>
    <p:sldId id="710" r:id="rId15"/>
    <p:sldId id="713" r:id="rId16"/>
    <p:sldId id="702" r:id="rId17"/>
    <p:sldId id="711" r:id="rId18"/>
    <p:sldId id="709" r:id="rId1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99"/>
    <a:srgbClr val="D2E8F6"/>
    <a:srgbClr val="006699"/>
    <a:srgbClr val="EBD0C1"/>
    <a:srgbClr val="A40000"/>
    <a:srgbClr val="D2EBC1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 horzBarState="maximized">
    <p:restoredLeft sz="34615" autoAdjust="0"/>
    <p:restoredTop sz="86387" autoAdjust="0"/>
  </p:normalViewPr>
  <p:slideViewPr>
    <p:cSldViewPr snapToGrid="0">
      <p:cViewPr>
        <p:scale>
          <a:sx n="75" d="100"/>
          <a:sy n="75" d="100"/>
        </p:scale>
        <p:origin x="-204" y="-78"/>
      </p:cViewPr>
      <p:guideLst>
        <p:guide orient="horz" pos="720"/>
        <p:guide pos="2880"/>
      </p:guideLst>
    </p:cSldViewPr>
  </p:slideViewPr>
  <p:outlineViewPr>
    <p:cViewPr>
      <p:scale>
        <a:sx n="33" d="100"/>
        <a:sy n="33" d="100"/>
      </p:scale>
      <p:origin x="0" y="62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2755" y="-6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9713"/>
            <a:ext cx="3170238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9713"/>
            <a:ext cx="3170237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C63F77B6-CAD9-41A6-B756-432C332F10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88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75C7125-0D70-477B-A319-D5E3AF38F2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828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bkgFEMA_v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2"/>
          <p:cNvSpPr>
            <a:spLocks noChangeArrowheads="1"/>
          </p:cNvSpPr>
          <p:nvPr userDrawn="1"/>
        </p:nvSpPr>
        <p:spPr bwMode="gray">
          <a:xfrm>
            <a:off x="6248400" y="59690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</a:rPr>
              <a:t> Visual 2.</a:t>
            </a:r>
            <a:fld id="{CB4FF082-9279-47C5-838A-564D6E06ED73}" type="slidenum">
              <a:rPr lang="en-US" sz="1400" b="1">
                <a:solidFill>
                  <a:schemeClr val="bg1"/>
                </a:solidFill>
                <a:latin typeface="+mn-lt"/>
              </a:rPr>
              <a:pPr algn="r">
                <a:defRPr/>
              </a:pPr>
              <a:t>‹#›</a:t>
            </a:fld>
            <a:endParaRPr lang="en-US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 userDrawn="1"/>
        </p:nvSpPr>
        <p:spPr bwMode="gray">
          <a:xfrm>
            <a:off x="2890838" y="6181725"/>
            <a:ext cx="6253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ts val="0"/>
              </a:spcBef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</a:rPr>
              <a:t>ICS Overview</a:t>
            </a:r>
          </a:p>
        </p:txBody>
      </p:sp>
      <p:sp>
        <p:nvSpPr>
          <p:cNvPr id="37891" name="Rectangle 4"/>
          <p:cNvSpPr>
            <a:spLocks noGrp="1" noChangeAspect="1" noChangeArrowheads="1"/>
          </p:cNvSpPr>
          <p:nvPr>
            <p:ph type="ctrTitle"/>
          </p:nvPr>
        </p:nvSpPr>
        <p:spPr>
          <a:xfrm>
            <a:off x="736600" y="1901825"/>
            <a:ext cx="7772400" cy="1470025"/>
          </a:xfrm>
        </p:spPr>
        <p:txBody>
          <a:bodyPr/>
          <a:lstStyle>
            <a:lvl1pPr>
              <a:defRPr sz="44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89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00100" y="25781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01979919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tabLst/>
              <a:defRPr sz="2800">
                <a:latin typeface="+mn-lt"/>
              </a:defRPr>
            </a:lvl1pPr>
            <a:lvl2pPr>
              <a:tabLst>
                <a:tab pos="457200" algn="l"/>
              </a:tabLst>
              <a:defRPr sz="2800">
                <a:latin typeface="+mn-lt"/>
              </a:defRPr>
            </a:lvl2pPr>
            <a:lvl3pPr>
              <a:defRPr sz="2800">
                <a:latin typeface="+mn-lt"/>
              </a:defRPr>
            </a:lvl3pPr>
            <a:lvl4pPr>
              <a:defRPr sz="2800">
                <a:latin typeface="+mn-lt"/>
              </a:defRPr>
            </a:lvl4pPr>
            <a:lvl5pPr>
              <a:defRPr sz="28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704647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PbkgFEMA_v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2"/>
          <p:cNvSpPr>
            <a:spLocks noChangeArrowheads="1"/>
          </p:cNvSpPr>
          <p:nvPr userDrawn="1"/>
        </p:nvSpPr>
        <p:spPr bwMode="gray">
          <a:xfrm>
            <a:off x="6248400" y="59690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 Visual 2.</a:t>
            </a:r>
            <a:fld id="{1E807DB8-33AD-479E-A4C3-BAE8952F7B05}" type="slidenum">
              <a:rPr lang="en-US" sz="1400" b="1">
                <a:solidFill>
                  <a:schemeClr val="bg1"/>
                </a:solidFill>
                <a:latin typeface="Arial" charset="0"/>
              </a:rPr>
              <a:pPr algn="r">
                <a:defRPr/>
              </a:pPr>
              <a:t>‹#›</a:t>
            </a:fld>
            <a:endParaRPr lang="en-US" sz="1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 userDrawn="1"/>
        </p:nvSpPr>
        <p:spPr bwMode="gray">
          <a:xfrm>
            <a:off x="2890838" y="6181725"/>
            <a:ext cx="6253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ts val="0"/>
              </a:spcBef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</a:rPr>
              <a:t>ICS Overview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54475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8388"/>
            <a:ext cx="4038600" cy="4646612"/>
          </a:xfrm>
        </p:spPr>
        <p:txBody>
          <a:bodyPr/>
          <a:lstStyle>
            <a:lvl1pPr marL="0" indent="0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8388"/>
            <a:ext cx="4038600" cy="4646612"/>
          </a:xfrm>
        </p:spPr>
        <p:txBody>
          <a:bodyPr/>
          <a:lstStyle>
            <a:lvl1pPr marL="0" indent="0"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3323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85" y="4558352"/>
            <a:ext cx="7948684" cy="910988"/>
          </a:xfrm>
          <a:solidFill>
            <a:srgbClr val="000066"/>
          </a:solidFill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068388"/>
            <a:ext cx="7936173" cy="3162418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397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077450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 userDrawn="1"/>
        </p:nvSpPr>
        <p:spPr>
          <a:xfrm>
            <a:off x="1146412" y="1555844"/>
            <a:ext cx="6632812" cy="3016156"/>
          </a:xfrm>
          <a:prstGeom prst="wedgeEllipseCallou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1860076" y="2340588"/>
            <a:ext cx="5205484" cy="1119116"/>
          </a:xfrm>
          <a:noFill/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91477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7075082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sz="half" idx="13"/>
          </p:nvPr>
        </p:nvSpPr>
        <p:spPr>
          <a:xfrm>
            <a:off x="635011" y="4264172"/>
            <a:ext cx="7948684" cy="683500"/>
          </a:xfrm>
          <a:solidFill>
            <a:srgbClr val="000066"/>
          </a:solidFill>
        </p:spPr>
        <p:txBody>
          <a:bodyPr/>
          <a:lstStyle>
            <a:lvl1pPr marL="0" indent="0"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2"/>
          </p:nvPr>
        </p:nvSpPr>
        <p:spPr>
          <a:xfrm>
            <a:off x="631473" y="3473792"/>
            <a:ext cx="7948684" cy="683500"/>
          </a:xfrm>
          <a:solidFill>
            <a:srgbClr val="000066"/>
          </a:solidFill>
        </p:spPr>
        <p:txBody>
          <a:bodyPr/>
          <a:lstStyle>
            <a:lvl1pPr marL="0" indent="0"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1"/>
          </p:nvPr>
        </p:nvSpPr>
        <p:spPr>
          <a:xfrm>
            <a:off x="642105" y="2708261"/>
            <a:ext cx="7948684" cy="683500"/>
          </a:xfrm>
          <a:solidFill>
            <a:srgbClr val="000066"/>
          </a:solidFill>
        </p:spPr>
        <p:txBody>
          <a:bodyPr/>
          <a:lstStyle>
            <a:lvl1pPr marL="0" indent="0"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0"/>
          </p:nvPr>
        </p:nvSpPr>
        <p:spPr>
          <a:xfrm>
            <a:off x="652739" y="1932096"/>
            <a:ext cx="7948684" cy="683500"/>
          </a:xfrm>
          <a:solidFill>
            <a:srgbClr val="000066"/>
          </a:solidFill>
        </p:spPr>
        <p:txBody>
          <a:bodyPr/>
          <a:lstStyle>
            <a:lvl1pPr marL="0" indent="0"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631474" y="1177198"/>
            <a:ext cx="7948684" cy="683500"/>
          </a:xfrm>
          <a:solidFill>
            <a:srgbClr val="000066"/>
          </a:solidFill>
        </p:spPr>
        <p:txBody>
          <a:bodyPr/>
          <a:lstStyle>
            <a:lvl1pPr marL="0" indent="0"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06217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bkgFEMA_v0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457200" y="990600"/>
            <a:ext cx="80772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2"/>
          <p:cNvSpPr>
            <a:spLocks noChangeArrowheads="1"/>
          </p:cNvSpPr>
          <p:nvPr/>
        </p:nvSpPr>
        <p:spPr bwMode="gray">
          <a:xfrm>
            <a:off x="6248400" y="59690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</a:rPr>
              <a:t> Visual 2.</a:t>
            </a:r>
            <a:fld id="{52A28CE2-6673-45A4-8572-8B8ED2B4AE9C}" type="slidenum">
              <a:rPr lang="en-US" sz="1400" b="1">
                <a:solidFill>
                  <a:schemeClr val="bg1"/>
                </a:solidFill>
                <a:latin typeface="+mn-lt"/>
              </a:rPr>
              <a:pPr algn="r">
                <a:defRPr/>
              </a:pPr>
              <a:t>‹#›</a:t>
            </a:fld>
            <a:endParaRPr lang="en-US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gray">
          <a:xfrm>
            <a:off x="2890838" y="6181725"/>
            <a:ext cx="6253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ts val="0"/>
              </a:spcBef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</a:rPr>
              <a:t>ICS Overview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8388"/>
            <a:ext cx="8229600" cy="464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5" r:id="rId1"/>
    <p:sldLayoutId id="2147484520" r:id="rId2"/>
    <p:sldLayoutId id="2147484526" r:id="rId3"/>
    <p:sldLayoutId id="2147484521" r:id="rId4"/>
    <p:sldLayoutId id="2147484522" r:id="rId5"/>
    <p:sldLayoutId id="2147484527" r:id="rId6"/>
    <p:sldLayoutId id="2147484523" r:id="rId7"/>
    <p:sldLayoutId id="2147484524" r:id="rId8"/>
  </p:sldLayoutIdLst>
  <p:transition>
    <p:wipe dir="r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tabLst>
          <a:tab pos="457200" algn="l"/>
        </a:tabLst>
        <a:defRPr sz="2800" b="1">
          <a:solidFill>
            <a:srgbClr val="000066"/>
          </a:solidFill>
          <a:latin typeface="+mn-lt"/>
          <a:ea typeface="+mn-ea"/>
          <a:cs typeface="+mn-cs"/>
        </a:defRPr>
      </a:lvl1pPr>
      <a:lvl2pPr marL="4572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57200" algn="l"/>
        </a:tabLst>
        <a:defRPr sz="2800" b="1">
          <a:solidFill>
            <a:srgbClr val="000066"/>
          </a:solidFill>
          <a:latin typeface="+mn-lt"/>
          <a:cs typeface="+mn-cs"/>
        </a:defRPr>
      </a:lvl2pPr>
      <a:lvl3pPr marL="9144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914400" algn="l"/>
        </a:tabLst>
        <a:defRPr sz="2800" b="1">
          <a:solidFill>
            <a:srgbClr val="000066"/>
          </a:solidFill>
          <a:latin typeface="+mn-lt"/>
          <a:cs typeface="+mn-cs"/>
        </a:defRPr>
      </a:lvl3pPr>
      <a:lvl4pPr marL="13716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1371600" algn="l"/>
        </a:tabLst>
        <a:defRPr sz="2800" b="1">
          <a:solidFill>
            <a:srgbClr val="000066"/>
          </a:solidFill>
          <a:latin typeface="+mn-lt"/>
          <a:cs typeface="+mn-cs"/>
        </a:defRPr>
      </a:lvl4pPr>
      <a:lvl5pPr marL="21748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5pPr>
      <a:lvl6pPr marL="26320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6pPr>
      <a:lvl7pPr marL="30892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7pPr>
      <a:lvl8pPr marL="35464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8pPr>
      <a:lvl9pPr marL="40036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ma.gov/emergency/nim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video" Target="file:///C:\Users\Admin\Desktop\ICS100\ICS%20100b%20Classroom\Visuals\ICS100b_Unit2_Video.wmv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/>
          <p:cNvSpPr>
            <a:spLocks noGrp="1" noChangeAspect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Unit 2:</a:t>
            </a:r>
            <a:br>
              <a:rPr lang="en-US" sz="3600" dirty="0" smtClean="0"/>
            </a:br>
            <a:endParaRPr lang="en-US" sz="3600" dirty="0" smtClean="0"/>
          </a:p>
        </p:txBody>
      </p:sp>
      <p:sp>
        <p:nvSpPr>
          <p:cNvPr id="5123" name="Subtitle 3"/>
          <p:cNvSpPr>
            <a:spLocks noGrp="1"/>
          </p:cNvSpPr>
          <p:nvPr>
            <p:ph type="subTitle" idx="1"/>
          </p:nvPr>
        </p:nvSpPr>
        <p:spPr>
          <a:xfrm>
            <a:off x="749300" y="2578100"/>
            <a:ext cx="6400800" cy="1752600"/>
          </a:xfrm>
        </p:spPr>
        <p:txBody>
          <a:bodyPr/>
          <a:lstStyle/>
          <a:p>
            <a:r>
              <a:rPr lang="en-US" smtClean="0"/>
              <a:t>ICS Overview</a:t>
            </a:r>
          </a:p>
        </p:txBody>
      </p:sp>
      <p:pic>
        <p:nvPicPr>
          <p:cNvPr id="3" name="Picture 3" descr="Image:  Three emergency responders in full gear having a discussion at an incident site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0950" y="725488"/>
            <a:ext cx="3341688" cy="4556125"/>
          </a:xfrm>
          <a:prstGeom prst="rect">
            <a:avLst/>
          </a:prstGeom>
          <a:noFill/>
          <a:ln w="9525" algn="ctr">
            <a:solidFill>
              <a:srgbClr val="25387D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spect="1" noChangeArrowheads="1"/>
          </p:cNvSpPr>
          <p:nvPr/>
        </p:nvSpPr>
        <p:spPr bwMode="auto">
          <a:xfrm>
            <a:off x="295275" y="274638"/>
            <a:ext cx="8601075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6304" rIns="146304"/>
          <a:lstStyle/>
          <a:p>
            <a:r>
              <a:rPr lang="en-US" sz="3800" b="1">
                <a:solidFill>
                  <a:srgbClr val="000066"/>
                </a:solidFill>
                <a:latin typeface="Times New Roman" pitchFamily="18" charset="0"/>
              </a:rPr>
              <a:t>NIMS Components &amp; ICS</a:t>
            </a:r>
          </a:p>
        </p:txBody>
      </p:sp>
      <p:sp>
        <p:nvSpPr>
          <p:cNvPr id="17411" name="Rectangle 30" descr="Command and Management"/>
          <p:cNvSpPr>
            <a:spLocks noChangeArrowheads="1"/>
          </p:cNvSpPr>
          <p:nvPr/>
        </p:nvSpPr>
        <p:spPr bwMode="auto">
          <a:xfrm>
            <a:off x="2619375" y="3265488"/>
            <a:ext cx="3657600" cy="609600"/>
          </a:xfrm>
          <a:prstGeom prst="rect">
            <a:avLst/>
          </a:prstGeom>
          <a:noFill/>
          <a:ln w="22225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000066"/>
                </a:solidFill>
                <a:latin typeface="+mn-lt"/>
              </a:rPr>
              <a:t>Command and Management</a:t>
            </a:r>
          </a:p>
        </p:txBody>
      </p:sp>
      <p:sp>
        <p:nvSpPr>
          <p:cNvPr id="17412" name="Rectangle 31" descr="Preparedness"/>
          <p:cNvSpPr>
            <a:spLocks noChangeArrowheads="1"/>
          </p:cNvSpPr>
          <p:nvPr/>
        </p:nvSpPr>
        <p:spPr bwMode="auto">
          <a:xfrm>
            <a:off x="2619375" y="1143000"/>
            <a:ext cx="3505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000066"/>
                </a:solidFill>
                <a:latin typeface="+mn-lt"/>
              </a:rPr>
              <a:t>Preparedness</a:t>
            </a:r>
          </a:p>
        </p:txBody>
      </p:sp>
      <p:sp>
        <p:nvSpPr>
          <p:cNvPr id="17413" name="Rectangle 32" descr="Resource Management "/>
          <p:cNvSpPr>
            <a:spLocks noChangeArrowheads="1"/>
          </p:cNvSpPr>
          <p:nvPr/>
        </p:nvSpPr>
        <p:spPr bwMode="auto">
          <a:xfrm>
            <a:off x="2619375" y="2676525"/>
            <a:ext cx="3276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000066"/>
                </a:solidFill>
                <a:latin typeface="+mn-lt"/>
              </a:rPr>
              <a:t>Resource Management </a:t>
            </a:r>
          </a:p>
        </p:txBody>
      </p:sp>
      <p:sp>
        <p:nvSpPr>
          <p:cNvPr id="17414" name="Rectangle 33" descr="Communications and &#10;Information Management "/>
          <p:cNvSpPr>
            <a:spLocks noChangeArrowheads="1"/>
          </p:cNvSpPr>
          <p:nvPr/>
        </p:nvSpPr>
        <p:spPr bwMode="auto">
          <a:xfrm>
            <a:off x="2619375" y="1741488"/>
            <a:ext cx="34290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000066"/>
                </a:solidFill>
                <a:latin typeface="+mn-lt"/>
              </a:rPr>
              <a:t>Communications and </a:t>
            </a:r>
            <a:br>
              <a:rPr lang="en-US" sz="2000" b="1" dirty="0">
                <a:solidFill>
                  <a:srgbClr val="000066"/>
                </a:solidFill>
                <a:latin typeface="+mn-lt"/>
              </a:rPr>
            </a:br>
            <a:r>
              <a:rPr lang="en-US" sz="2000" b="1" dirty="0">
                <a:solidFill>
                  <a:srgbClr val="000066"/>
                </a:solidFill>
                <a:latin typeface="+mn-lt"/>
              </a:rPr>
              <a:t>Information Management </a:t>
            </a:r>
          </a:p>
        </p:txBody>
      </p:sp>
      <p:sp>
        <p:nvSpPr>
          <p:cNvPr id="17415" name="Rectangle 34" descr="Ongoing Management and&#10;Maintenance "/>
          <p:cNvSpPr>
            <a:spLocks noChangeArrowheads="1"/>
          </p:cNvSpPr>
          <p:nvPr/>
        </p:nvSpPr>
        <p:spPr bwMode="auto">
          <a:xfrm>
            <a:off x="2619375" y="4025900"/>
            <a:ext cx="3505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000066"/>
                </a:solidFill>
                <a:latin typeface="+mn-lt"/>
              </a:rPr>
              <a:t>Ongoing Management and</a:t>
            </a:r>
            <a:br>
              <a:rPr lang="en-US" sz="2000" b="1" dirty="0">
                <a:solidFill>
                  <a:srgbClr val="000066"/>
                </a:solidFill>
                <a:latin typeface="+mn-lt"/>
              </a:rPr>
            </a:br>
            <a:r>
              <a:rPr lang="en-US" sz="2000" b="1" dirty="0">
                <a:solidFill>
                  <a:srgbClr val="000066"/>
                </a:solidFill>
                <a:latin typeface="+mn-lt"/>
              </a:rPr>
              <a:t>Maintenance </a:t>
            </a:r>
          </a:p>
        </p:txBody>
      </p:sp>
      <p:sp>
        <p:nvSpPr>
          <p:cNvPr id="17416" name="Rectangle 35" descr="Incident Command System"/>
          <p:cNvSpPr>
            <a:spLocks noChangeArrowheads="1"/>
          </p:cNvSpPr>
          <p:nvPr/>
        </p:nvSpPr>
        <p:spPr bwMode="auto">
          <a:xfrm>
            <a:off x="6810375" y="1825625"/>
            <a:ext cx="1828800" cy="990600"/>
          </a:xfrm>
          <a:prstGeom prst="rect">
            <a:avLst/>
          </a:prstGeom>
          <a:solidFill>
            <a:srgbClr val="25387D"/>
          </a:solidFill>
          <a:ln w="22225">
            <a:solidFill>
              <a:srgbClr val="C00000"/>
            </a:solidFill>
            <a:miter lim="800000"/>
            <a:headEnd/>
            <a:tailEnd/>
          </a:ln>
        </p:spPr>
        <p:txBody>
          <a:bodyPr tIns="137160"/>
          <a:lstStyle/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chemeClr val="bg1"/>
                </a:solidFill>
                <a:latin typeface="+mn-lt"/>
              </a:rPr>
              <a:t>Incident Command System</a:t>
            </a:r>
          </a:p>
        </p:txBody>
      </p:sp>
      <p:sp>
        <p:nvSpPr>
          <p:cNvPr id="17417" name="Rectangle 36" descr="Multiagency Coordination Systems"/>
          <p:cNvSpPr>
            <a:spLocks noChangeArrowheads="1"/>
          </p:cNvSpPr>
          <p:nvPr/>
        </p:nvSpPr>
        <p:spPr bwMode="auto">
          <a:xfrm>
            <a:off x="6810375" y="3044825"/>
            <a:ext cx="1828800" cy="990600"/>
          </a:xfrm>
          <a:prstGeom prst="rect">
            <a:avLst/>
          </a:prstGeom>
          <a:noFill/>
          <a:ln w="22225">
            <a:solidFill>
              <a:srgbClr val="C00000"/>
            </a:solidFill>
            <a:miter lim="800000"/>
            <a:headEnd/>
            <a:tailEnd/>
          </a:ln>
        </p:spPr>
        <p:txBody>
          <a:bodyPr tIns="137160"/>
          <a:lstStyle/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000066"/>
                </a:solidFill>
                <a:latin typeface="+mn-lt"/>
              </a:rPr>
              <a:t>Multiagency Coordination Systems</a:t>
            </a:r>
          </a:p>
        </p:txBody>
      </p:sp>
      <p:sp>
        <p:nvSpPr>
          <p:cNvPr id="17419" name="Rectangle 38" descr="Public Information"/>
          <p:cNvSpPr>
            <a:spLocks noChangeArrowheads="1"/>
          </p:cNvSpPr>
          <p:nvPr/>
        </p:nvSpPr>
        <p:spPr bwMode="auto">
          <a:xfrm>
            <a:off x="6810375" y="4365625"/>
            <a:ext cx="1828800" cy="742950"/>
          </a:xfrm>
          <a:prstGeom prst="rect">
            <a:avLst/>
          </a:prstGeom>
          <a:noFill/>
          <a:ln w="22225">
            <a:solidFill>
              <a:srgbClr val="C00000"/>
            </a:solidFill>
            <a:miter lim="800000"/>
            <a:headEnd/>
            <a:tailEnd/>
          </a:ln>
        </p:spPr>
        <p:txBody>
          <a:bodyPr tIns="137160"/>
          <a:lstStyle/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000066"/>
                </a:solidFill>
                <a:latin typeface="+mn-lt"/>
              </a:rPr>
              <a:t>Public Information</a:t>
            </a:r>
          </a:p>
        </p:txBody>
      </p:sp>
      <p:grpSp>
        <p:nvGrpSpPr>
          <p:cNvPr id="2" name="Group 1" descr="&quot;&quot;"/>
          <p:cNvGrpSpPr/>
          <p:nvPr/>
        </p:nvGrpSpPr>
        <p:grpSpPr>
          <a:xfrm>
            <a:off x="6264275" y="2335213"/>
            <a:ext cx="542925" cy="2452687"/>
            <a:chOff x="6264275" y="2335213"/>
            <a:chExt cx="542925" cy="2452687"/>
          </a:xfrm>
        </p:grpSpPr>
        <p:sp>
          <p:nvSpPr>
            <p:cNvPr id="14346" name="Line 37"/>
            <p:cNvSpPr>
              <a:spLocks noChangeShapeType="1"/>
            </p:cNvSpPr>
            <p:nvPr/>
          </p:nvSpPr>
          <p:spPr bwMode="auto">
            <a:xfrm>
              <a:off x="6264275" y="3578225"/>
              <a:ext cx="247650" cy="0"/>
            </a:xfrm>
            <a:prstGeom prst="line">
              <a:avLst/>
            </a:prstGeom>
            <a:noFill/>
            <a:ln w="222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8" name="Freeform 39"/>
            <p:cNvSpPr>
              <a:spLocks/>
            </p:cNvSpPr>
            <p:nvPr/>
          </p:nvSpPr>
          <p:spPr bwMode="auto">
            <a:xfrm>
              <a:off x="6510338" y="2335213"/>
              <a:ext cx="296862" cy="2452687"/>
            </a:xfrm>
            <a:custGeom>
              <a:avLst/>
              <a:gdLst>
                <a:gd name="T0" fmla="*/ 2147483647 w 265"/>
                <a:gd name="T1" fmla="*/ 0 h 1545"/>
                <a:gd name="T2" fmla="*/ 0 w 265"/>
                <a:gd name="T3" fmla="*/ 0 h 1545"/>
                <a:gd name="T4" fmla="*/ 0 w 265"/>
                <a:gd name="T5" fmla="*/ 2147483647 h 1545"/>
                <a:gd name="T6" fmla="*/ 2147483647 w 265"/>
                <a:gd name="T7" fmla="*/ 2147483647 h 15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5"/>
                <a:gd name="T13" fmla="*/ 0 h 1545"/>
                <a:gd name="T14" fmla="*/ 265 w 265"/>
                <a:gd name="T15" fmla="*/ 1545 h 15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5" h="1545">
                  <a:moveTo>
                    <a:pt x="265" y="0"/>
                  </a:moveTo>
                  <a:lnTo>
                    <a:pt x="0" y="0"/>
                  </a:lnTo>
                  <a:lnTo>
                    <a:pt x="0" y="1545"/>
                  </a:lnTo>
                  <a:lnTo>
                    <a:pt x="265" y="1545"/>
                  </a:lnTo>
                </a:path>
              </a:pathLst>
            </a:custGeom>
            <a:noFill/>
            <a:ln w="222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49" name="Text Box 30" descr="Additional Information:  www.fema.gov/emergency/nims"/>
          <p:cNvSpPr txBox="1">
            <a:spLocks noChangeArrowheads="1"/>
          </p:cNvSpPr>
          <p:nvPr/>
        </p:nvSpPr>
        <p:spPr bwMode="auto">
          <a:xfrm>
            <a:off x="165100" y="5237163"/>
            <a:ext cx="6629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CC0000"/>
                </a:solidFill>
              </a:rPr>
              <a:t>Additional Information:  </a:t>
            </a:r>
            <a:r>
              <a:rPr lang="en-US" sz="1600" b="1" dirty="0" smtClean="0">
                <a:solidFill>
                  <a:srgbClr val="CC0000"/>
                </a:solidFill>
                <a:hlinkClick r:id="rId3"/>
              </a:rPr>
              <a:t>www.fema.gov/emergency/nims</a:t>
            </a:r>
            <a:r>
              <a:rPr lang="en-US" sz="1600" b="1" dirty="0" smtClean="0">
                <a:solidFill>
                  <a:srgbClr val="CC0000"/>
                </a:solidFill>
              </a:rPr>
              <a:t> </a:t>
            </a:r>
            <a:endParaRPr lang="en-US" sz="1600" b="1" dirty="0">
              <a:solidFill>
                <a:srgbClr val="CC0000"/>
              </a:solidFill>
            </a:endParaRPr>
          </a:p>
        </p:txBody>
      </p:sp>
      <p:pic>
        <p:nvPicPr>
          <p:cNvPr id="15" name="Picture 7" descr="&quot;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7675" y="1147763"/>
            <a:ext cx="1924050" cy="2486025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4"/>
          <p:cNvSpPr>
            <a:spLocks noGrp="1"/>
          </p:cNvSpPr>
          <p:nvPr>
            <p:ph sz="half" idx="2"/>
          </p:nvPr>
        </p:nvSpPr>
        <p:spPr>
          <a:xfrm>
            <a:off x="1685925" y="2151063"/>
            <a:ext cx="5207000" cy="1119187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What are common causes of incident response problems?</a:t>
            </a:r>
          </a:p>
        </p:txBody>
      </p:sp>
      <p:sp>
        <p:nvSpPr>
          <p:cNvPr id="1536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</a:t>
            </a:r>
          </a:p>
        </p:txBody>
      </p:sp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Lessons Learned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068388"/>
            <a:ext cx="4808538" cy="4646612"/>
          </a:xfrm>
        </p:spPr>
        <p:txBody>
          <a:bodyPr/>
          <a:lstStyle/>
          <a:p>
            <a:r>
              <a:rPr lang="en-US" smtClean="0"/>
              <a:t>Without ICS, incident responses typically:</a:t>
            </a:r>
          </a:p>
          <a:p>
            <a:pPr lvl="1">
              <a:tabLst/>
            </a:pPr>
            <a:r>
              <a:rPr lang="en-US" smtClean="0"/>
              <a:t>Lack accountability.</a:t>
            </a:r>
          </a:p>
          <a:p>
            <a:pPr lvl="1">
              <a:tabLst/>
            </a:pPr>
            <a:r>
              <a:rPr lang="en-US" smtClean="0"/>
              <a:t>Have poor communications.</a:t>
            </a:r>
          </a:p>
          <a:p>
            <a:pPr lvl="1">
              <a:tabLst/>
            </a:pPr>
            <a:r>
              <a:rPr lang="en-US" smtClean="0"/>
              <a:t>Use unsystematic planning processes.</a:t>
            </a:r>
          </a:p>
          <a:p>
            <a:pPr lvl="1">
              <a:tabLst/>
            </a:pPr>
            <a:r>
              <a:rPr lang="en-US" smtClean="0"/>
              <a:t>Are unable to efficiently integrate responders.</a:t>
            </a:r>
          </a:p>
        </p:txBody>
      </p:sp>
      <p:pic>
        <p:nvPicPr>
          <p:cNvPr id="5" name="Picture 4" descr="Image:  Three  FEMA communication responders going over ICS processes."/>
          <p:cNvPicPr>
            <a:picLocks noChangeAspect="1"/>
          </p:cNvPicPr>
          <p:nvPr/>
        </p:nvPicPr>
        <p:blipFill>
          <a:blip r:embed="rId3"/>
          <a:srcRect l="29445" t="14032" r="22572"/>
          <a:stretch>
            <a:fillRect/>
          </a:stretch>
        </p:blipFill>
        <p:spPr>
          <a:xfrm>
            <a:off x="5278438" y="1195388"/>
            <a:ext cx="3243262" cy="3860800"/>
          </a:xfrm>
          <a:prstGeom prst="rect">
            <a:avLst/>
          </a:prstGeom>
          <a:noFill/>
          <a:ln w="9525" algn="ctr">
            <a:solidFill>
              <a:srgbClr val="25387D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ICS Benefits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068388"/>
            <a:ext cx="4800600" cy="4646612"/>
          </a:xfrm>
        </p:spPr>
        <p:txBody>
          <a:bodyPr/>
          <a:lstStyle/>
          <a:p>
            <a:r>
              <a:rPr lang="en-US" smtClean="0"/>
              <a:t>ICS helps to ensure:</a:t>
            </a:r>
          </a:p>
          <a:p>
            <a:pPr lvl="1">
              <a:tabLst/>
            </a:pPr>
            <a:r>
              <a:rPr lang="en-US" smtClean="0"/>
              <a:t>The safety of responders, workers, and others.</a:t>
            </a:r>
          </a:p>
          <a:p>
            <a:pPr lvl="1">
              <a:tabLst/>
            </a:pPr>
            <a:r>
              <a:rPr lang="en-US" smtClean="0"/>
              <a:t>The achievement of response objectives.</a:t>
            </a:r>
          </a:p>
          <a:p>
            <a:pPr lvl="1">
              <a:tabLst/>
            </a:pPr>
            <a:r>
              <a:rPr lang="en-US" smtClean="0"/>
              <a:t>The efficient use of resources.</a:t>
            </a:r>
          </a:p>
          <a:p>
            <a:pPr lvl="1">
              <a:tabLst/>
            </a:pPr>
            <a:endParaRPr lang="en-US" sz="2500" smtClean="0"/>
          </a:p>
        </p:txBody>
      </p:sp>
      <p:pic>
        <p:nvPicPr>
          <p:cNvPr id="5" name="Picture 4" descr="Image:  U.S. Forest Service personnel in a meeting."/>
          <p:cNvPicPr>
            <a:picLocks noChangeAspect="1"/>
          </p:cNvPicPr>
          <p:nvPr/>
        </p:nvPicPr>
        <p:blipFill>
          <a:blip r:embed="rId3"/>
          <a:srcRect l="40833" r="4861"/>
          <a:stretch>
            <a:fillRect/>
          </a:stretch>
        </p:blipFill>
        <p:spPr>
          <a:xfrm>
            <a:off x="5172075" y="1201738"/>
            <a:ext cx="3365500" cy="4116387"/>
          </a:xfrm>
          <a:prstGeom prst="rect">
            <a:avLst/>
          </a:prstGeom>
          <a:noFill/>
          <a:ln w="9525" algn="ctr">
            <a:solidFill>
              <a:srgbClr val="25387D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9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Activity:  Management Challenges</a:t>
            </a:r>
          </a:p>
        </p:txBody>
      </p:sp>
      <p:sp>
        <p:nvSpPr>
          <p:cNvPr id="18435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500" u="sng" smtClean="0"/>
              <a:t>Instructions</a:t>
            </a:r>
            <a:r>
              <a:rPr lang="en-US" sz="2500" smtClean="0"/>
              <a:t>:  Working as a team . . .</a:t>
            </a:r>
          </a:p>
          <a:p>
            <a:pPr marL="628650" lvl="1" indent="-514350">
              <a:buFont typeface="Times New Roman" pitchFamily="18" charset="0"/>
              <a:buAutoNum type="arabicPeriod"/>
              <a:tabLst/>
            </a:pPr>
            <a:r>
              <a:rPr lang="en-US" sz="2500" smtClean="0"/>
              <a:t>Review the scenario presented in your </a:t>
            </a:r>
            <a:br>
              <a:rPr lang="en-US" sz="2500" smtClean="0"/>
            </a:br>
            <a:r>
              <a:rPr lang="en-US" sz="2500" smtClean="0"/>
              <a:t>Student Manuals.</a:t>
            </a:r>
          </a:p>
          <a:p>
            <a:pPr marL="628650" lvl="1" indent="-514350">
              <a:buFont typeface="Times New Roman" pitchFamily="18" charset="0"/>
              <a:buAutoNum type="arabicPeriod"/>
              <a:tabLst/>
            </a:pPr>
            <a:r>
              <a:rPr lang="en-US" sz="2500" smtClean="0"/>
              <a:t>Identify the top three challenges in managing this incident.  Write these challenges on chart paper.</a:t>
            </a:r>
          </a:p>
          <a:p>
            <a:pPr marL="628650" lvl="1" indent="-514350">
              <a:buFont typeface="Times New Roman" pitchFamily="18" charset="0"/>
              <a:buAutoNum type="arabicPeriod"/>
              <a:tabLst/>
            </a:pPr>
            <a:r>
              <a:rPr lang="en-US" sz="2500" smtClean="0"/>
              <a:t>Using what you have learned so far, describe how ICS could be used to address these challenges.</a:t>
            </a:r>
          </a:p>
          <a:p>
            <a:pPr marL="628650" lvl="1" indent="-514350">
              <a:buFont typeface="Times New Roman" pitchFamily="18" charset="0"/>
              <a:buAutoNum type="arabicPeriod"/>
              <a:tabLst/>
            </a:pPr>
            <a:r>
              <a:rPr lang="en-US" sz="2500" smtClean="0"/>
              <a:t>Select a spokesperson.  Be prepared to present in 10 minutes.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ICS:</a:t>
            </a:r>
          </a:p>
          <a:p>
            <a:pPr lvl="1">
              <a:tabLst/>
            </a:pPr>
            <a:r>
              <a:rPr lang="en-US" sz="2400" smtClean="0"/>
              <a:t>Is a standardized management tool for meeting the demands of small or large emergency and nonemergency situations. </a:t>
            </a:r>
          </a:p>
          <a:p>
            <a:pPr lvl="1">
              <a:tabLst/>
            </a:pPr>
            <a:r>
              <a:rPr lang="en-US" sz="2400" smtClean="0"/>
              <a:t>Represents best practices, and has become the standard for emergency management across the country. </a:t>
            </a:r>
          </a:p>
          <a:p>
            <a:pPr lvl="1">
              <a:tabLst/>
            </a:pPr>
            <a:r>
              <a:rPr lang="en-US" sz="2400" smtClean="0"/>
              <a:t>May be used for planned events, natural disasters, and acts of terrorism. </a:t>
            </a:r>
          </a:p>
          <a:p>
            <a:pPr lvl="1">
              <a:tabLst/>
            </a:pPr>
            <a:r>
              <a:rPr lang="en-US" sz="2400" smtClean="0"/>
              <a:t>Is a key feature of NIMS.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Unit Objectives</a:t>
            </a:r>
          </a:p>
        </p:txBody>
      </p:sp>
      <p:sp>
        <p:nvSpPr>
          <p:cNvPr id="6147" name="Content Placeholder 10"/>
          <p:cNvSpPr>
            <a:spLocks noGrp="1"/>
          </p:cNvSpPr>
          <p:nvPr>
            <p:ph idx="1"/>
          </p:nvPr>
        </p:nvSpPr>
        <p:spPr>
          <a:xfrm>
            <a:off x="457200" y="1068388"/>
            <a:ext cx="4856163" cy="4646612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 smtClean="0"/>
              <a:t>Identify:</a:t>
            </a:r>
          </a:p>
          <a:p>
            <a:pPr lvl="1"/>
            <a:r>
              <a:rPr lang="en-US" smtClean="0"/>
              <a:t>Three purposes </a:t>
            </a:r>
            <a:br>
              <a:rPr lang="en-US" smtClean="0"/>
            </a:br>
            <a:r>
              <a:rPr lang="en-US" smtClean="0"/>
              <a:t>of ICS.</a:t>
            </a:r>
          </a:p>
          <a:p>
            <a:pPr lvl="1"/>
            <a:r>
              <a:rPr lang="en-US" smtClean="0"/>
              <a:t>Requirements to use ICS. </a:t>
            </a:r>
          </a:p>
          <a:p>
            <a:pPr>
              <a:tabLst>
                <a:tab pos="457200" algn="l"/>
              </a:tabLst>
            </a:pPr>
            <a:endParaRPr lang="en-US" smtClean="0"/>
          </a:p>
        </p:txBody>
      </p:sp>
      <p:sp>
        <p:nvSpPr>
          <p:cNvPr id="6148" name="Rectangle 14"/>
          <p:cNvSpPr>
            <a:spLocks noChangeArrowheads="1"/>
          </p:cNvSpPr>
          <p:nvPr/>
        </p:nvSpPr>
        <p:spPr bwMode="auto">
          <a:xfrm>
            <a:off x="-1447800" y="3200400"/>
            <a:ext cx="4800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30000"/>
              </a:spcBef>
              <a:buFont typeface="Wingdings" pitchFamily="2" charset="2"/>
              <a:buNone/>
            </a:pPr>
            <a:endParaRPr lang="en-US" sz="3200" b="1">
              <a:solidFill>
                <a:srgbClr val="25387D"/>
              </a:solidFill>
            </a:endParaRPr>
          </a:p>
        </p:txBody>
      </p:sp>
      <p:pic>
        <p:nvPicPr>
          <p:cNvPr id="6149" name="Picture 6" descr="Image:  List of the course units:&#10;&#10;Unit 1: Course Overview&#10;Unit 2:  ICS Overview -- is highlighted as the current unit.&#10;Unit 3:  ICS Features and Principles&#10;Unit 4:  Incident Commander and Command Staff Functions&#10;Unit 5:  General Staff Functions&#10;Unit 6:  Unified Command&#10;Unit 7:  Course Summary -- Putting It All Together&#10;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13" y="1108075"/>
            <a:ext cx="3365500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CS100b_Unit2_Video.wmv" descr="Video:  Incident Command System (ICS):  Promoting Response Partnerships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676275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392363" y="5280025"/>
            <a:ext cx="4252912" cy="735013"/>
          </a:xfrm>
        </p:spPr>
        <p:txBody>
          <a:bodyPr/>
          <a:lstStyle/>
          <a:p>
            <a:pPr>
              <a:defRPr/>
            </a:pPr>
            <a:r>
              <a:rPr lang="en-US" sz="1800" kern="1200" dirty="0" smtClean="0">
                <a:latin typeface="Arial"/>
                <a:ea typeface="+mn-ea"/>
              </a:rPr>
              <a:t>Click on the image to start the video.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ICS?</a:t>
            </a:r>
          </a:p>
        </p:txBody>
      </p:sp>
      <p:sp>
        <p:nvSpPr>
          <p:cNvPr id="8195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ICS:</a:t>
            </a:r>
          </a:p>
          <a:p>
            <a:pPr lvl="1">
              <a:tabLst/>
            </a:pPr>
            <a:r>
              <a:rPr lang="en-US" smtClean="0"/>
              <a:t>Is a standardized, on-scene, all-hazards incident management concept. </a:t>
            </a:r>
          </a:p>
          <a:p>
            <a:pPr lvl="1">
              <a:tabLst/>
            </a:pPr>
            <a:r>
              <a:rPr lang="en-US" smtClean="0"/>
              <a:t>Enables a coordinated response among various jurisdictions and agencies.</a:t>
            </a:r>
          </a:p>
          <a:p>
            <a:pPr lvl="1">
              <a:tabLst/>
            </a:pPr>
            <a:r>
              <a:rPr lang="en-US" smtClean="0"/>
              <a:t>Establishes common processes for planning and management of resources.</a:t>
            </a:r>
          </a:p>
          <a:p>
            <a:pPr lvl="1">
              <a:tabLst/>
            </a:pPr>
            <a:r>
              <a:rPr lang="en-US" smtClean="0"/>
              <a:t>Allows for integration within a common organizational structure. </a:t>
            </a:r>
          </a:p>
          <a:p>
            <a:endParaRPr lang="en-US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4"/>
          <p:cNvSpPr>
            <a:spLocks noGrp="1"/>
          </p:cNvSpPr>
          <p:nvPr>
            <p:ph idx="1"/>
          </p:nvPr>
        </p:nvSpPr>
        <p:spPr>
          <a:xfrm>
            <a:off x="457200" y="1068388"/>
            <a:ext cx="4508500" cy="4646612"/>
          </a:xfrm>
        </p:spPr>
        <p:txBody>
          <a:bodyPr/>
          <a:lstStyle/>
          <a:p>
            <a:r>
              <a:rPr lang="en-US" smtClean="0"/>
              <a:t>ICS can be used to manage:</a:t>
            </a:r>
          </a:p>
          <a:p>
            <a:pPr lvl="1">
              <a:tabLst/>
            </a:pPr>
            <a:r>
              <a:rPr lang="en-US" smtClean="0"/>
              <a:t>Natural hazards.</a:t>
            </a:r>
          </a:p>
          <a:p>
            <a:pPr lvl="1">
              <a:tabLst/>
            </a:pPr>
            <a:r>
              <a:rPr lang="en-US" smtClean="0"/>
              <a:t>Technological hazards.</a:t>
            </a:r>
          </a:p>
          <a:p>
            <a:pPr lvl="1">
              <a:tabLst/>
            </a:pPr>
            <a:r>
              <a:rPr lang="en-US" smtClean="0"/>
              <a:t>Human-caused hazards.</a:t>
            </a:r>
          </a:p>
          <a:p>
            <a:pPr lvl="1">
              <a:tabLst/>
            </a:pPr>
            <a:r>
              <a:rPr lang="en-US" smtClean="0"/>
              <a:t>Planned events.</a:t>
            </a:r>
          </a:p>
        </p:txBody>
      </p:sp>
      <p:sp>
        <p:nvSpPr>
          <p:cNvPr id="921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When Is ICS Used?</a:t>
            </a:r>
          </a:p>
        </p:txBody>
      </p:sp>
      <p:pic>
        <p:nvPicPr>
          <p:cNvPr id="8196" name="Picture 4" descr="Image:  A flooded intersection with only stop signs and directional signs in view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6213" y="1206500"/>
            <a:ext cx="3263900" cy="4138613"/>
          </a:xfrm>
          <a:prstGeom prst="rect">
            <a:avLst/>
          </a:prstGeom>
          <a:noFill/>
          <a:ln w="9525" algn="ctr">
            <a:solidFill>
              <a:srgbClr val="25387D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an Incident?</a:t>
            </a:r>
          </a:p>
        </p:txBody>
      </p:sp>
      <p:sp>
        <p:nvSpPr>
          <p:cNvPr id="10243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068388"/>
            <a:ext cx="4648200" cy="4646612"/>
          </a:xfrm>
        </p:spPr>
        <p:txBody>
          <a:bodyPr/>
          <a:lstStyle/>
          <a:p>
            <a:pPr marL="465138" indent="-465138">
              <a:tabLst>
                <a:tab pos="58738" algn="l"/>
              </a:tabLst>
            </a:pPr>
            <a:r>
              <a:rPr lang="en-US" sz="3200" smtClean="0"/>
              <a:t>An </a:t>
            </a:r>
            <a:r>
              <a:rPr lang="en-US" sz="3200" smtClean="0">
                <a:solidFill>
                  <a:srgbClr val="FF0000"/>
                </a:solidFill>
              </a:rPr>
              <a:t>incident</a:t>
            </a:r>
            <a:r>
              <a:rPr lang="en-US" sz="3200" smtClean="0"/>
              <a:t> is . . .</a:t>
            </a:r>
          </a:p>
          <a:p>
            <a:pPr marL="465138" indent="-465138">
              <a:tabLst>
                <a:tab pos="58738" algn="l"/>
              </a:tabLst>
            </a:pPr>
            <a:r>
              <a:rPr lang="en-US" sz="3200" smtClean="0"/>
              <a:t>		. . . an occurrence </a:t>
            </a:r>
            <a:br>
              <a:rPr lang="en-US" sz="3200" smtClean="0"/>
            </a:br>
            <a:r>
              <a:rPr lang="en-US" sz="3200" smtClean="0"/>
              <a:t>or event, natural or human-caused, that requires a response to protect life or property.</a:t>
            </a:r>
          </a:p>
        </p:txBody>
      </p:sp>
      <p:grpSp>
        <p:nvGrpSpPr>
          <p:cNvPr id="10244" name="Group 6" descr="Images:  A montage of three photos:  Demonstrators at an event, people at a crime scene, and a fireman putting out a fire."/>
          <p:cNvGrpSpPr>
            <a:grpSpLocks/>
          </p:cNvGrpSpPr>
          <p:nvPr/>
        </p:nvGrpSpPr>
        <p:grpSpPr bwMode="auto">
          <a:xfrm>
            <a:off x="5278438" y="1204913"/>
            <a:ext cx="3246437" cy="4354512"/>
            <a:chOff x="5278438" y="1204913"/>
            <a:chExt cx="3246437" cy="4354512"/>
          </a:xfrm>
        </p:grpSpPr>
        <p:pic>
          <p:nvPicPr>
            <p:cNvPr id="6161" name="Picture 17" descr="iStock_000003215417Smal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34113" y="1204913"/>
              <a:ext cx="2290762" cy="1744662"/>
            </a:xfrm>
            <a:prstGeom prst="rect">
              <a:avLst/>
            </a:prstGeom>
            <a:noFill/>
            <a:ln w="9525" algn="ctr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pic>
        <p:pic>
          <p:nvPicPr>
            <p:cNvPr id="6159" name="Picture 15" descr="DSC_062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78438" y="2438400"/>
              <a:ext cx="2327275" cy="1743075"/>
            </a:xfrm>
            <a:prstGeom prst="rect">
              <a:avLst/>
            </a:prstGeom>
            <a:noFill/>
            <a:ln w="9525" algn="ctr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pic>
        <p:pic>
          <p:nvPicPr>
            <p:cNvPr id="6158" name="Picture 14" descr="IMG_152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005513" y="3810000"/>
              <a:ext cx="2319337" cy="1749425"/>
            </a:xfrm>
            <a:prstGeom prst="rect">
              <a:avLst/>
            </a:prstGeom>
            <a:noFill/>
            <a:ln w="9525" algn="ctr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Activity:  ICS &amp; Planned Events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u="sng" smtClean="0"/>
              <a:t>Instructions</a:t>
            </a:r>
            <a:r>
              <a:rPr lang="en-US" smtClean="0"/>
              <a:t>:  Working as a team . . . </a:t>
            </a:r>
          </a:p>
          <a:p>
            <a:pPr marL="628650" lvl="1" indent="-514350">
              <a:spcBef>
                <a:spcPct val="50000"/>
              </a:spcBef>
              <a:buFont typeface="Times New Roman" pitchFamily="18" charset="0"/>
              <a:buAutoNum type="arabicPeriod"/>
              <a:tabLst/>
            </a:pPr>
            <a:r>
              <a:rPr lang="en-US" smtClean="0"/>
              <a:t>Briefly describe one example where ICS could be used to manage a planned event (e.g., sporting event).</a:t>
            </a:r>
          </a:p>
          <a:p>
            <a:pPr marL="628650" lvl="1" indent="-514350">
              <a:spcBef>
                <a:spcPct val="50000"/>
              </a:spcBef>
              <a:buFont typeface="Times New Roman" pitchFamily="18" charset="0"/>
              <a:buAutoNum type="arabicPeriod"/>
              <a:tabLst/>
            </a:pPr>
            <a:r>
              <a:rPr lang="en-US" smtClean="0"/>
              <a:t>Identify the benefits of using ICS for the selected event.</a:t>
            </a:r>
          </a:p>
          <a:p>
            <a:pPr marL="628650" lvl="1" indent="-514350">
              <a:spcBef>
                <a:spcPct val="50000"/>
              </a:spcBef>
              <a:buFont typeface="Times New Roman" pitchFamily="18" charset="0"/>
              <a:buAutoNum type="arabicPeriod"/>
              <a:tabLst/>
            </a:pPr>
            <a:r>
              <a:rPr lang="en-US" smtClean="0"/>
              <a:t>Select a spokesperson.  Be prepared to present your example in 5 minutes.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ICS?</a:t>
            </a:r>
          </a:p>
        </p:txBody>
      </p:sp>
      <p:pic>
        <p:nvPicPr>
          <p:cNvPr id="9" name="Picture 7" descr="&quot;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9213" y="1447800"/>
            <a:ext cx="2239962" cy="2895600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</p:spPr>
      </p:pic>
      <p:sp>
        <p:nvSpPr>
          <p:cNvPr id="11268" name="TextBox 11" descr="1.  It Works!"/>
          <p:cNvSpPr txBox="1">
            <a:spLocks noChangeArrowheads="1"/>
          </p:cNvSpPr>
          <p:nvPr/>
        </p:nvSpPr>
        <p:spPr bwMode="auto">
          <a:xfrm>
            <a:off x="1587500" y="4572000"/>
            <a:ext cx="228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000066"/>
                </a:solidFill>
                <a:latin typeface="+mn-lt"/>
              </a:rPr>
              <a:t>1.  It Works!</a:t>
            </a:r>
          </a:p>
        </p:txBody>
      </p:sp>
      <p:sp>
        <p:nvSpPr>
          <p:cNvPr id="11269" name="TextBox 12" descr="2.  Mandates"/>
          <p:cNvSpPr txBox="1">
            <a:spLocks noChangeArrowheads="1"/>
          </p:cNvSpPr>
          <p:nvPr/>
        </p:nvSpPr>
        <p:spPr bwMode="auto">
          <a:xfrm>
            <a:off x="5105400" y="4572000"/>
            <a:ext cx="228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000066"/>
                </a:solidFill>
                <a:latin typeface="+mn-lt"/>
              </a:rPr>
              <a:t>2.  Mandates</a:t>
            </a:r>
          </a:p>
        </p:txBody>
      </p:sp>
      <p:pic>
        <p:nvPicPr>
          <p:cNvPr id="14346" name="Picture 10" descr="&quot;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2900" y="1447800"/>
            <a:ext cx="2235200" cy="2895600"/>
          </a:xfrm>
          <a:prstGeom prst="rect">
            <a:avLst/>
          </a:prstGeom>
          <a:noFill/>
          <a:ln w="9525" algn="ctr">
            <a:solidFill>
              <a:srgbClr val="25387D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63800" y="1143000"/>
            <a:ext cx="6223000" cy="45720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55000"/>
              </a:spcBef>
              <a:defRPr/>
            </a:pPr>
            <a:r>
              <a:rPr lang="en-US" sz="2400" dirty="0">
                <a:solidFill>
                  <a:srgbClr val="C00000"/>
                </a:solidFill>
              </a:rPr>
              <a:t>What ? . . . </a:t>
            </a:r>
            <a:r>
              <a:rPr lang="en-US" sz="2400" dirty="0"/>
              <a:t>NIMS provides a consistent nationwide template . . .</a:t>
            </a:r>
          </a:p>
          <a:p>
            <a:pPr>
              <a:lnSpc>
                <a:spcPct val="80000"/>
              </a:lnSpc>
              <a:spcBef>
                <a:spcPct val="55000"/>
              </a:spcBef>
              <a:defRPr/>
            </a:pPr>
            <a:r>
              <a:rPr lang="en-US" sz="2400" dirty="0">
                <a:solidFill>
                  <a:srgbClr val="C00000"/>
                </a:solidFill>
              </a:rPr>
              <a:t>Who? . . . </a:t>
            </a:r>
            <a:r>
              <a:rPr lang="en-US" sz="2400" dirty="0"/>
              <a:t>to enable Federal, State, tribal, and local governments, the private sector, and nongovernmental organizations to work together . . . </a:t>
            </a:r>
          </a:p>
          <a:p>
            <a:pPr>
              <a:lnSpc>
                <a:spcPct val="80000"/>
              </a:lnSpc>
              <a:spcBef>
                <a:spcPct val="55000"/>
              </a:spcBef>
              <a:defRPr/>
            </a:pPr>
            <a:r>
              <a:rPr lang="en-US" sz="2400" dirty="0">
                <a:solidFill>
                  <a:srgbClr val="C00000"/>
                </a:solidFill>
              </a:rPr>
              <a:t>How? . . . </a:t>
            </a:r>
            <a:r>
              <a:rPr lang="en-US" sz="2400" dirty="0"/>
              <a:t>to prepare for, prevent, respond to, recover from, and mitigate the effects of incidents regardless of cause, size, location, or complexity . . . </a:t>
            </a:r>
          </a:p>
          <a:p>
            <a:pPr>
              <a:lnSpc>
                <a:spcPct val="80000"/>
              </a:lnSpc>
              <a:spcBef>
                <a:spcPct val="55000"/>
              </a:spcBef>
              <a:defRPr/>
            </a:pPr>
            <a:r>
              <a:rPr lang="en-US" sz="2400" dirty="0">
                <a:solidFill>
                  <a:srgbClr val="C00000"/>
                </a:solidFill>
              </a:rPr>
              <a:t>Why? . . . </a:t>
            </a:r>
            <a:r>
              <a:rPr lang="en-US" sz="2400" dirty="0"/>
              <a:t>in order to reduce the loss of life and property, and harm to the environment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3314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National Incident Management System (NIMS)</a:t>
            </a:r>
          </a:p>
        </p:txBody>
      </p:sp>
      <p:pic>
        <p:nvPicPr>
          <p:cNvPr id="644103" name="Picture 7" descr="&quot;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675" y="1147763"/>
            <a:ext cx="1924050" cy="2486025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ext_x0020_Course_x0020_Date xmlns="b3cffaca-52ae-4b43-ba6f-0b61c76eab1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51F9574493A54E8DEC486376A2C933" ma:contentTypeVersion="2" ma:contentTypeDescription="Create a new document." ma:contentTypeScope="" ma:versionID="dfe6c15630988c61423f04bb52a17d48">
  <xsd:schema xmlns:xsd="http://www.w3.org/2001/XMLSchema" xmlns:p="http://schemas.microsoft.com/office/2006/metadata/properties" xmlns:ns2="b3cffaca-52ae-4b43-ba6f-0b61c76eab17" targetNamespace="http://schemas.microsoft.com/office/2006/metadata/properties" ma:root="true" ma:fieldsID="77a62b3c5fc6faebadda2c09e83b31b1" ns2:_="">
    <xsd:import namespace="b3cffaca-52ae-4b43-ba6f-0b61c76eab17"/>
    <xsd:element name="properties">
      <xsd:complexType>
        <xsd:sequence>
          <xsd:element name="documentManagement">
            <xsd:complexType>
              <xsd:all>
                <xsd:element ref="ns2:Next_x0020_Course_x0020_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b3cffaca-52ae-4b43-ba6f-0b61c76eab17" elementFormDefault="qualified">
    <xsd:import namespace="http://schemas.microsoft.com/office/2006/documentManagement/types"/>
    <xsd:element name="Next_x0020_Course_x0020_Date" ma:index="9" nillable="true" ma:displayName="Next Course Date" ma:format="DateOnly" ma:internalName="Next_x0020_Course_x0020_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DFFD69-2D34-4AFC-9E94-3165B4A63BD4}">
  <ds:schemaRefs>
    <ds:schemaRef ds:uri="http://schemas.microsoft.com/office/2006/metadata/properties"/>
    <ds:schemaRef ds:uri="http://schemas.microsoft.com/office/infopath/2007/PartnerControls"/>
    <ds:schemaRef ds:uri="b3cffaca-52ae-4b43-ba6f-0b61c76eab17"/>
  </ds:schemaRefs>
</ds:datastoreItem>
</file>

<file path=customXml/itemProps2.xml><?xml version="1.0" encoding="utf-8"?>
<ds:datastoreItem xmlns:ds="http://schemas.openxmlformats.org/officeDocument/2006/customXml" ds:itemID="{9D756CA1-EA1D-41B7-8E89-C1627D9016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cffaca-52ae-4b43-ba6f-0b61c76eab17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56B9F855-9E9A-4874-850B-D95CBA2FA49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02_ICSHigherEd_Visuals_SF</Template>
  <TotalTime>36127</TotalTime>
  <Words>455</Words>
  <Application>Microsoft Office PowerPoint</Application>
  <PresentationFormat>On-screen Show (4:3)</PresentationFormat>
  <Paragraphs>70</Paragraphs>
  <Slides>15</Slides>
  <Notes>15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1_Default Design</vt:lpstr>
      <vt:lpstr>Unit 2: </vt:lpstr>
      <vt:lpstr>Unit Objectives</vt:lpstr>
      <vt:lpstr>Click on the image to start the video. </vt:lpstr>
      <vt:lpstr>What Is ICS?</vt:lpstr>
      <vt:lpstr>When Is ICS Used?</vt:lpstr>
      <vt:lpstr>What Is an Incident?</vt:lpstr>
      <vt:lpstr>Activity:  ICS &amp; Planned Events</vt:lpstr>
      <vt:lpstr>Why Use ICS?</vt:lpstr>
      <vt:lpstr>National Incident Management System (NIMS)</vt:lpstr>
      <vt:lpstr>PowerPoint Presentation</vt:lpstr>
      <vt:lpstr>Discussion Question</vt:lpstr>
      <vt:lpstr>Lessons Learned</vt:lpstr>
      <vt:lpstr>ICS Benefits</vt:lpstr>
      <vt:lpstr>Activity:  Management Challenges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ICS200</dc:title>
  <dc:creator>Sharon</dc:creator>
  <cp:lastModifiedBy>bmcdanne</cp:lastModifiedBy>
  <cp:revision>2459</cp:revision>
  <cp:lastPrinted>2005-07-05T17:26:47Z</cp:lastPrinted>
  <dcterms:created xsi:type="dcterms:W3CDTF">2004-12-03T17:53:15Z</dcterms:created>
  <dcterms:modified xsi:type="dcterms:W3CDTF">2014-01-28T15:04:11Z</dcterms:modified>
</cp:coreProperties>
</file>