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49"/>
  </p:notesMasterIdLst>
  <p:handoutMasterIdLst>
    <p:handoutMasterId r:id="rId50"/>
  </p:handoutMasterIdLst>
  <p:sldIdLst>
    <p:sldId id="761" r:id="rId5"/>
    <p:sldId id="714" r:id="rId6"/>
    <p:sldId id="716" r:id="rId7"/>
    <p:sldId id="715" r:id="rId8"/>
    <p:sldId id="717" r:id="rId9"/>
    <p:sldId id="762" r:id="rId10"/>
    <p:sldId id="719" r:id="rId11"/>
    <p:sldId id="720" r:id="rId12"/>
    <p:sldId id="721" r:id="rId13"/>
    <p:sldId id="722" r:id="rId14"/>
    <p:sldId id="723" r:id="rId15"/>
    <p:sldId id="763" r:id="rId16"/>
    <p:sldId id="725" r:id="rId17"/>
    <p:sldId id="726" r:id="rId18"/>
    <p:sldId id="731" r:id="rId19"/>
    <p:sldId id="732" r:id="rId20"/>
    <p:sldId id="733" r:id="rId21"/>
    <p:sldId id="734" r:id="rId22"/>
    <p:sldId id="735" r:id="rId23"/>
    <p:sldId id="736" r:id="rId24"/>
    <p:sldId id="737" r:id="rId25"/>
    <p:sldId id="738" r:id="rId26"/>
    <p:sldId id="739" r:id="rId27"/>
    <p:sldId id="740" r:id="rId28"/>
    <p:sldId id="741" r:id="rId29"/>
    <p:sldId id="742" r:id="rId30"/>
    <p:sldId id="743" r:id="rId31"/>
    <p:sldId id="744" r:id="rId32"/>
    <p:sldId id="745" r:id="rId33"/>
    <p:sldId id="746" r:id="rId34"/>
    <p:sldId id="747" r:id="rId35"/>
    <p:sldId id="766" r:id="rId36"/>
    <p:sldId id="749" r:id="rId37"/>
    <p:sldId id="750" r:id="rId38"/>
    <p:sldId id="764" r:id="rId39"/>
    <p:sldId id="752" r:id="rId40"/>
    <p:sldId id="753" r:id="rId41"/>
    <p:sldId id="754" r:id="rId42"/>
    <p:sldId id="755" r:id="rId43"/>
    <p:sldId id="756" r:id="rId44"/>
    <p:sldId id="765" r:id="rId45"/>
    <p:sldId id="758" r:id="rId46"/>
    <p:sldId id="759" r:id="rId47"/>
    <p:sldId id="760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000066"/>
    <a:srgbClr val="D2E8F6"/>
    <a:srgbClr val="006699"/>
    <a:srgbClr val="EBD0C1"/>
    <a:srgbClr val="D2EBC1"/>
    <a:srgbClr val="0066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9160" autoAdjust="0"/>
  </p:normalViewPr>
  <p:slideViewPr>
    <p:cSldViewPr snapToGrid="0">
      <p:cViewPr varScale="1">
        <p:scale>
          <a:sx n="74" d="100"/>
          <a:sy n="74" d="100"/>
        </p:scale>
        <p:origin x="-690" y="-9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36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9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E58C51B9-FEA1-4B03-B28C-DC70569AF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6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896BE6-7D96-4129-87E0-BED185E42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24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F2A2CD7A-BD87-4360-8214-9C309126EF4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522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A651E-5FAB-401C-8F2D-DE2E132925A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74B50-726E-4744-8133-364D83D021A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C34CE-B0E2-4B3D-A4E0-96AD6DB19DC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4BAA1-2D41-4764-B60D-0C8393E364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06F3C-A749-401B-AA9D-7443930EBB7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A42F3-A280-47C5-A484-42C5D456481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2700D-F9A9-49CA-BB2B-B877C79710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4FD9F-DD46-4AAC-A4FA-61B647B4CB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8FCB0-1D9B-4F77-B53B-E4DFC12E630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116C8-60C8-43C0-A979-1158B1BA85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3.</a:t>
            </a:r>
            <a:fld id="{B0D29632-85A1-482B-8B4F-7D7520FD8717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73788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ICS Features and Principles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8735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44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3.</a:t>
            </a:r>
            <a:fld id="{FF6C99A7-FD4F-4878-96BA-FD5295EB95AF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ICS Features and Principles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77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7134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154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544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2531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895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 Visual 3.</a:t>
            </a:r>
            <a:fld id="{6FC45D99-1841-4F16-A8FE-A2F0549FBAB6}" type="slidenum">
              <a:rPr lang="en-US" sz="1400" b="1">
                <a:solidFill>
                  <a:schemeClr val="bg1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4267200" y="6181725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ICS Features and Principles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3.</a:t>
            </a:r>
            <a:fld id="{0AF5875A-CFDD-47E5-84AE-F9FC5163BAA1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ICS Features and Principles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2" r:id="rId2"/>
    <p:sldLayoutId id="2147484558" r:id="rId3"/>
    <p:sldLayoutId id="2147484553" r:id="rId4"/>
    <p:sldLayoutId id="2147484554" r:id="rId5"/>
    <p:sldLayoutId id="2147484559" r:id="rId6"/>
    <p:sldLayoutId id="2147484555" r:id="rId7"/>
    <p:sldLayoutId id="2147484556" r:id="rId8"/>
    <p:sldLayoutId id="2147484560" r:id="rId9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dmin\Desktop\ICS100\ICS%20100b%20Classroom\Visuals\ICS100b_Unit3_Video2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dmin\Desktop\ICS100\ICS%20100b%20Classroom\Visuals\ICS100b_Unit3_Video.wm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Unit 3: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>
          <a:xfrm>
            <a:off x="749300" y="2578100"/>
            <a:ext cx="6400800" cy="1752600"/>
          </a:xfrm>
        </p:spPr>
        <p:txBody>
          <a:bodyPr/>
          <a:lstStyle/>
          <a:p>
            <a:r>
              <a:rPr lang="en-US" smtClean="0"/>
              <a:t>ICS Features </a:t>
            </a:r>
            <a:br>
              <a:rPr lang="en-US" smtClean="0"/>
            </a:br>
            <a:r>
              <a:rPr lang="en-US" smtClean="0"/>
              <a:t>and Principles</a:t>
            </a:r>
          </a:p>
        </p:txBody>
      </p:sp>
      <p:pic>
        <p:nvPicPr>
          <p:cNvPr id="5127" name="Picture 7" descr="Image:  A staff member wearing a head set while manning a communications center computer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238" y="998538"/>
            <a:ext cx="3451225" cy="402272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Transfer of Command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587875" cy="4646612"/>
          </a:xfrm>
        </p:spPr>
        <p:txBody>
          <a:bodyPr/>
          <a:lstStyle/>
          <a:p>
            <a:pPr lvl="1" eaLnBrk="1" hangingPunct="1"/>
            <a:r>
              <a:rPr lang="en-US" smtClean="0"/>
              <a:t>Moves the responsibility for command from one Incident Commander to another.</a:t>
            </a:r>
          </a:p>
          <a:p>
            <a:pPr lvl="1" eaLnBrk="1" hangingPunct="1"/>
            <a:r>
              <a:rPr lang="en-US" smtClean="0"/>
              <a:t>Must include a transfer of command briefing (which may be oral, written, or both).</a:t>
            </a:r>
          </a:p>
          <a:p>
            <a:pPr eaLnBrk="1" hangingPunct="1">
              <a:tabLst>
                <a:tab pos="457200" algn="l"/>
              </a:tabLst>
            </a:pPr>
            <a:endParaRPr lang="en-US" smtClean="0"/>
          </a:p>
        </p:txBody>
      </p:sp>
      <p:pic>
        <p:nvPicPr>
          <p:cNvPr id="6" name="Picture 5" descr="Image:  Two FEMA communication responders going over ICS processes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97475" y="1257300"/>
            <a:ext cx="3171825" cy="39497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Command Is Transferred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965700" cy="4646612"/>
          </a:xfrm>
        </p:spPr>
        <p:txBody>
          <a:bodyPr/>
          <a:lstStyle/>
          <a:p>
            <a:pPr lvl="1" eaLnBrk="1" hangingPunct="1">
              <a:tabLst/>
            </a:pPr>
            <a:r>
              <a:rPr lang="en-US" sz="2600" smtClean="0"/>
              <a:t>A more qualified Incident Commander arrives. </a:t>
            </a:r>
          </a:p>
          <a:p>
            <a:pPr lvl="1" eaLnBrk="1" hangingPunct="1">
              <a:tabLst/>
            </a:pPr>
            <a:r>
              <a:rPr lang="en-US" sz="2600" smtClean="0"/>
              <a:t>A jurisdiction or agency is legally required to take command.</a:t>
            </a:r>
          </a:p>
          <a:p>
            <a:pPr lvl="1" eaLnBrk="1" hangingPunct="1">
              <a:tabLst/>
            </a:pPr>
            <a:r>
              <a:rPr lang="en-US" sz="2600" smtClean="0"/>
              <a:t>Incident complexity changes.</a:t>
            </a:r>
          </a:p>
          <a:p>
            <a:pPr lvl="1" eaLnBrk="1" hangingPunct="1">
              <a:tabLst/>
            </a:pPr>
            <a:r>
              <a:rPr lang="en-US" sz="2600" smtClean="0"/>
              <a:t>The current Incident Commander needs to rest. </a:t>
            </a:r>
            <a:br>
              <a:rPr lang="en-US" sz="2600" smtClean="0"/>
            </a:br>
            <a:endParaRPr lang="en-US" sz="2600" smtClean="0"/>
          </a:p>
        </p:txBody>
      </p:sp>
      <p:pic>
        <p:nvPicPr>
          <p:cNvPr id="5" name="Picture 4" descr="Image:  An Incident Commander transferring command to a police officer at an outdoor locatio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64213" y="1190625"/>
            <a:ext cx="2687637" cy="387032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671638" y="1962150"/>
            <a:ext cx="5205412" cy="111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What would you include in a </a:t>
            </a:r>
            <a:br>
              <a:rPr lang="en-US" smtClean="0"/>
            </a:br>
            <a:r>
              <a:rPr lang="en-US" smtClean="0"/>
              <a:t>transfer of command briefing?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7411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Chain of command:</a:t>
            </a:r>
          </a:p>
          <a:p>
            <a:pPr lvl="1">
              <a:tabLst/>
            </a:pPr>
            <a:r>
              <a:rPr lang="en-US" sz="2600" smtClean="0"/>
              <a:t>Is an orderly line of authority within the response organization. </a:t>
            </a:r>
          </a:p>
          <a:p>
            <a:pPr lvl="1">
              <a:tabLst/>
            </a:pPr>
            <a:r>
              <a:rPr lang="en-US" sz="2600" smtClean="0"/>
              <a:t>Allows incident managers to direct and control the actions of all personnel under their supervision. </a:t>
            </a:r>
          </a:p>
          <a:p>
            <a:pPr lvl="1">
              <a:tabLst/>
            </a:pPr>
            <a:r>
              <a:rPr lang="en-US" sz="2600" smtClean="0"/>
              <a:t>Avoids confusion by requiring that orders flow from supervisors. </a:t>
            </a:r>
          </a:p>
          <a:p>
            <a:pPr lvl="1">
              <a:tabLst/>
            </a:pPr>
            <a:r>
              <a:rPr lang="en-US" sz="2600" smtClean="0"/>
              <a:t>Does not prevent personnel from sharing information. </a:t>
            </a:r>
          </a:p>
          <a:p>
            <a:endParaRPr lang="en-US" sz="2600" smtClean="0"/>
          </a:p>
        </p:txBody>
      </p:sp>
      <p:sp>
        <p:nvSpPr>
          <p:cNvPr id="18435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 of Command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52451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Under unity of command, personnel:</a:t>
            </a:r>
          </a:p>
          <a:p>
            <a:pPr lvl="1" eaLnBrk="1" hangingPunct="1">
              <a:tabLst/>
            </a:pPr>
            <a:r>
              <a:rPr lang="en-US" dirty="0" smtClean="0"/>
              <a:t>Report to only </a:t>
            </a:r>
            <a:r>
              <a:rPr lang="en-US" u="sng" dirty="0" smtClean="0"/>
              <a:t>one</a:t>
            </a:r>
            <a:r>
              <a:rPr lang="en-US" dirty="0" smtClean="0"/>
              <a:t> incident supervisor. </a:t>
            </a:r>
          </a:p>
          <a:p>
            <a:pPr lvl="1" eaLnBrk="1" hangingPunct="1">
              <a:tabLst/>
            </a:pPr>
            <a:r>
              <a:rPr lang="en-US" dirty="0" smtClean="0"/>
              <a:t>Receive work assignments only from the assigned  supervisor. </a:t>
            </a:r>
          </a:p>
        </p:txBody>
      </p:sp>
      <p:sp>
        <p:nvSpPr>
          <p:cNvPr id="19459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Unity of Command</a:t>
            </a:r>
          </a:p>
        </p:txBody>
      </p:sp>
      <p:grpSp>
        <p:nvGrpSpPr>
          <p:cNvPr id="19460" name="Group 5" descr="Image No. 1:  Personnel in a office staff meeting.&#10;&#10;Image No. 2:  Four FEMA personnel going over maps in an outdoor location."/>
          <p:cNvGrpSpPr>
            <a:grpSpLocks/>
          </p:cNvGrpSpPr>
          <p:nvPr/>
        </p:nvGrpSpPr>
        <p:grpSpPr bwMode="auto">
          <a:xfrm>
            <a:off x="5816600" y="1168400"/>
            <a:ext cx="2646363" cy="4360863"/>
            <a:chOff x="5816600" y="1168400"/>
            <a:chExt cx="2646363" cy="4360863"/>
          </a:xfrm>
        </p:grpSpPr>
        <p:pic>
          <p:nvPicPr>
            <p:cNvPr id="7" name="Picture 9" descr="345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16600" y="3433763"/>
              <a:ext cx="2617788" cy="2095500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8" name="Picture 10" descr="  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37238" y="1168400"/>
              <a:ext cx="2625725" cy="2135188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u="sng" dirty="0" smtClean="0"/>
              <a:t>Instructions</a:t>
            </a:r>
            <a:r>
              <a:rPr lang="en-US" sz="3200" dirty="0" smtClean="0"/>
              <a:t>:  Working as a team . . 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z="3200" dirty="0" smtClean="0"/>
              <a:t>Review the scenario and the discussion question presented in the Student Manual.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z="3200" dirty="0" smtClean="0"/>
              <a:t>Choose a spokesperson to record your responses.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sz="3200" dirty="0" smtClean="0"/>
              <a:t>Be prepared to share your answers in 5 minutes.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48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Activity:  Assuming Command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Features:  Overview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066800"/>
            <a:ext cx="4140200" cy="4525963"/>
          </a:xfrm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Standardization</a:t>
            </a:r>
          </a:p>
          <a:p>
            <a:pPr marL="909638" lvl="2" indent="-225425" eaLnBrk="1" hangingPunct="1"/>
            <a:r>
              <a:rPr lang="en-US" sz="1800" smtClean="0"/>
              <a:t>Common terminology</a:t>
            </a:r>
          </a:p>
          <a:p>
            <a:pPr marL="463550" lvl="1" indent="-349250" eaLnBrk="1" hangingPunct="1"/>
            <a:r>
              <a:rPr lang="en-US" sz="1800" smtClean="0"/>
              <a:t>Command</a:t>
            </a:r>
          </a:p>
          <a:p>
            <a:pPr marL="909638" lvl="2" indent="-225425" eaLnBrk="1" hangingPunct="1"/>
            <a:r>
              <a:rPr lang="en-US" sz="1800" smtClean="0"/>
              <a:t>Establishment and transfer of command</a:t>
            </a:r>
          </a:p>
          <a:p>
            <a:pPr marL="909638" lvl="2" indent="-225425" eaLnBrk="1" hangingPunct="1"/>
            <a:r>
              <a:rPr lang="en-US" sz="1800" smtClean="0"/>
              <a:t>Chain of command and unity of command</a:t>
            </a:r>
          </a:p>
          <a:p>
            <a:pPr marL="463550" lvl="1" indent="-349250" eaLnBrk="1" hangingPunct="1"/>
            <a:r>
              <a:rPr lang="en-US" sz="2400" smtClean="0">
                <a:solidFill>
                  <a:srgbClr val="C00000"/>
                </a:solidFill>
              </a:rPr>
              <a:t>Planning/Organizational Structure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Management by objectives 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Incident Action Plan (IAP)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Modular organization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Manageable span of control</a:t>
            </a:r>
            <a:r>
              <a:rPr lang="en-US" sz="1800" smtClean="0"/>
              <a:t>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5105400" y="1066800"/>
            <a:ext cx="4038600" cy="4525963"/>
          </a:xfrm>
          <a:noFill/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Facilities and Resources</a:t>
            </a:r>
          </a:p>
          <a:p>
            <a:pPr marL="909638" lvl="2" indent="-225425" eaLnBrk="1" hangingPunct="1"/>
            <a:r>
              <a:rPr lang="en-US" sz="1800" smtClean="0"/>
              <a:t>Comprehensive resource management</a:t>
            </a:r>
          </a:p>
          <a:p>
            <a:pPr marL="909638" lvl="2" indent="-225425" eaLnBrk="1" hangingPunct="1"/>
            <a:r>
              <a:rPr lang="en-US" sz="1800" smtClean="0"/>
              <a:t>Incident locations and facilities</a:t>
            </a:r>
          </a:p>
          <a:p>
            <a:pPr marL="463550" lvl="1" indent="-349250" eaLnBrk="1" hangingPunct="1"/>
            <a:r>
              <a:rPr lang="en-US" sz="1800" smtClean="0"/>
              <a:t>Communications/Information Management</a:t>
            </a:r>
          </a:p>
          <a:p>
            <a:pPr marL="909638" lvl="2" indent="-225425" eaLnBrk="1" hangingPunct="1"/>
            <a:r>
              <a:rPr lang="en-US" sz="1800" smtClean="0"/>
              <a:t>Integrated communications</a:t>
            </a:r>
          </a:p>
          <a:p>
            <a:pPr marL="909638" lvl="2" indent="-225425" eaLnBrk="1" hangingPunct="1"/>
            <a:r>
              <a:rPr lang="en-US" sz="1800" smtClean="0"/>
              <a:t>Information and intelligence management</a:t>
            </a:r>
          </a:p>
          <a:p>
            <a:pPr marL="463550" lvl="1" indent="-349250" eaLnBrk="1" hangingPunct="1"/>
            <a:r>
              <a:rPr lang="en-US" sz="1800" smtClean="0"/>
              <a:t>Professionalism</a:t>
            </a:r>
          </a:p>
          <a:p>
            <a:pPr marL="909638" lvl="2" indent="-225425" eaLnBrk="1" hangingPunct="1"/>
            <a:r>
              <a:rPr lang="en-US" sz="1800" smtClean="0"/>
              <a:t>Accountability</a:t>
            </a:r>
          </a:p>
          <a:p>
            <a:pPr marL="909638" lvl="2" indent="-225425" eaLnBrk="1" hangingPunct="1"/>
            <a:r>
              <a:rPr lang="en-US" sz="1800" smtClean="0"/>
              <a:t>Dispatch/Deployment </a:t>
            </a:r>
          </a:p>
        </p:txBody>
      </p:sp>
      <p:sp>
        <p:nvSpPr>
          <p:cNvPr id="21509" name="AutoShape 8"/>
          <p:cNvSpPr>
            <a:spLocks noChangeArrowheads="1"/>
          </p:cNvSpPr>
          <p:nvPr/>
        </p:nvSpPr>
        <p:spPr bwMode="auto">
          <a:xfrm>
            <a:off x="228600" y="3225800"/>
            <a:ext cx="723900" cy="622300"/>
          </a:xfrm>
          <a:prstGeom prst="rightArrow">
            <a:avLst>
              <a:gd name="adj1" fmla="val 50000"/>
              <a:gd name="adj2" fmla="val 29082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Management by Objectives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270375" y="1068388"/>
            <a:ext cx="4259263" cy="4646612"/>
          </a:xfrm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dirty="0" smtClean="0"/>
              <a:t>Priorities for incident objectives are: </a:t>
            </a:r>
          </a:p>
          <a:p>
            <a:pPr marL="796925" indent="-679450">
              <a:spcBef>
                <a:spcPct val="30000"/>
              </a:spcBef>
              <a:tabLst>
                <a:tab pos="796925" algn="l"/>
              </a:tabLst>
              <a:defRPr/>
            </a:pPr>
            <a:r>
              <a:rPr lang="en-US" dirty="0" smtClean="0"/>
              <a:t>#1:	Life Safety</a:t>
            </a:r>
          </a:p>
          <a:p>
            <a:pPr marL="796925" indent="-679450">
              <a:spcBef>
                <a:spcPct val="30000"/>
              </a:spcBef>
              <a:tabLst>
                <a:tab pos="796925" algn="l"/>
              </a:tabLst>
              <a:defRPr/>
            </a:pPr>
            <a:r>
              <a:rPr lang="en-US" dirty="0" smtClean="0"/>
              <a:t>#2:	Incident Stabilization</a:t>
            </a:r>
          </a:p>
          <a:p>
            <a:pPr marL="796925" indent="-679450">
              <a:spcBef>
                <a:spcPct val="30000"/>
              </a:spcBef>
              <a:tabLst>
                <a:tab pos="796925" algn="l"/>
              </a:tabLst>
              <a:defRPr/>
            </a:pPr>
            <a:r>
              <a:rPr lang="en-US" dirty="0" smtClean="0"/>
              <a:t>#3:	Property/ Environmental Preservation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81" name="Picture 5" descr="Image:  Person holding a flood map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1198563"/>
            <a:ext cx="3325813" cy="419417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Organization</a:t>
            </a:r>
          </a:p>
        </p:txBody>
      </p:sp>
      <p:sp>
        <p:nvSpPr>
          <p:cNvPr id="23555" name="Rectangle 16"/>
          <p:cNvSpPr>
            <a:spLocks noGrp="1" noChangeArrowheads="1"/>
          </p:cNvSpPr>
          <p:nvPr>
            <p:ph idx="1"/>
          </p:nvPr>
        </p:nvSpPr>
        <p:spPr>
          <a:xfrm>
            <a:off x="493713" y="1068388"/>
            <a:ext cx="8229600" cy="4646612"/>
          </a:xfrm>
        </p:spPr>
        <p:txBody>
          <a:bodyPr/>
          <a:lstStyle/>
          <a:p>
            <a:pPr eaLnBrk="1" hangingPunct="1"/>
            <a:r>
              <a:rPr lang="en-US" smtClean="0"/>
              <a:t>Differs from day-to-day organizational structures and positions by:</a:t>
            </a:r>
            <a:r>
              <a:rPr lang="en-US" smtClean="0">
                <a:solidFill>
                  <a:srgbClr val="92D050"/>
                </a:solidFill>
              </a:rPr>
              <a:t> </a:t>
            </a:r>
          </a:p>
          <a:p>
            <a:pPr lvl="1" eaLnBrk="1" hangingPunct="1">
              <a:tabLst/>
            </a:pPr>
            <a:r>
              <a:rPr lang="en-US" smtClean="0"/>
              <a:t>Using unique ICS position titles and organizational structures. </a:t>
            </a:r>
          </a:p>
          <a:p>
            <a:pPr lvl="1" eaLnBrk="1" hangingPunct="1">
              <a:tabLst/>
            </a:pPr>
            <a:r>
              <a:rPr lang="en-US" smtClean="0"/>
              <a:t>Assigning personnel based on expertise, not rank.</a:t>
            </a:r>
            <a:r>
              <a:rPr lang="en-US" smtClean="0">
                <a:solidFill>
                  <a:srgbClr val="92D050"/>
                </a:solidFill>
              </a:rPr>
              <a:t> </a:t>
            </a:r>
            <a:r>
              <a:rPr lang="en-US" smtClean="0"/>
              <a:t> For example, a director may not hold that title when deployed </a:t>
            </a:r>
            <a:br>
              <a:rPr lang="en-US" smtClean="0"/>
            </a:br>
            <a:r>
              <a:rPr lang="en-US" smtClean="0"/>
              <a:t>under an ICS structure.</a:t>
            </a:r>
          </a:p>
        </p:txBody>
      </p:sp>
      <p:grpSp>
        <p:nvGrpSpPr>
          <p:cNvPr id="23556" name="Group 18" descr="Graphic:  A blank organization chart with three levels."/>
          <p:cNvGrpSpPr>
            <a:grpSpLocks/>
          </p:cNvGrpSpPr>
          <p:nvPr/>
        </p:nvGrpSpPr>
        <p:grpSpPr bwMode="auto">
          <a:xfrm>
            <a:off x="6600825" y="4114800"/>
            <a:ext cx="2022475" cy="1358900"/>
            <a:chOff x="4246" y="2704"/>
            <a:chExt cx="1274" cy="856"/>
          </a:xfrm>
        </p:grpSpPr>
        <p:sp>
          <p:nvSpPr>
            <p:cNvPr id="23557" name="Line 17"/>
            <p:cNvSpPr>
              <a:spLocks noChangeShapeType="1"/>
            </p:cNvSpPr>
            <p:nvPr/>
          </p:nvSpPr>
          <p:spPr bwMode="auto">
            <a:xfrm flipV="1">
              <a:off x="5113" y="3198"/>
              <a:ext cx="0" cy="121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58" name="AutoShape 4"/>
            <p:cNvCxnSpPr>
              <a:cxnSpLocks noChangeShapeType="1"/>
            </p:cNvCxnSpPr>
            <p:nvPr/>
          </p:nvCxnSpPr>
          <p:spPr bwMode="auto">
            <a:xfrm rot="5400000" flipV="1">
              <a:off x="4788" y="2807"/>
              <a:ext cx="5" cy="677"/>
            </a:xfrm>
            <a:prstGeom prst="bentConnector3">
              <a:avLst>
                <a:gd name="adj1" fmla="val -3300000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965" name="AutoShape 5"/>
            <p:cNvSpPr>
              <a:spLocks noChangeArrowheads="1"/>
            </p:cNvSpPr>
            <p:nvPr/>
          </p:nvSpPr>
          <p:spPr bwMode="auto">
            <a:xfrm>
              <a:off x="4246" y="3013"/>
              <a:ext cx="435" cy="201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 Unicode MS" pitchFamily="34" charset="-128"/>
              </a:endParaRP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 flipV="1">
              <a:off x="4777" y="2859"/>
              <a:ext cx="0" cy="121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7" name="AutoShape 7"/>
            <p:cNvSpPr>
              <a:spLocks noChangeArrowheads="1"/>
            </p:cNvSpPr>
            <p:nvPr/>
          </p:nvSpPr>
          <p:spPr bwMode="auto">
            <a:xfrm>
              <a:off x="4488" y="2704"/>
              <a:ext cx="627" cy="201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 Unicode MS" pitchFamily="34" charset="-128"/>
              </a:endParaRPr>
            </a:p>
          </p:txBody>
        </p:sp>
        <p:cxnSp>
          <p:nvCxnSpPr>
            <p:cNvPr id="23562" name="AutoShape 8"/>
            <p:cNvCxnSpPr>
              <a:cxnSpLocks noChangeShapeType="1"/>
            </p:cNvCxnSpPr>
            <p:nvPr/>
          </p:nvCxnSpPr>
          <p:spPr bwMode="auto">
            <a:xfrm rot="5400000" flipV="1">
              <a:off x="5123" y="3285"/>
              <a:ext cx="3" cy="435"/>
            </a:xfrm>
            <a:prstGeom prst="bentConnector3">
              <a:avLst>
                <a:gd name="adj1" fmla="val -6233333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969" name="AutoShape 9"/>
            <p:cNvSpPr>
              <a:spLocks noChangeArrowheads="1"/>
            </p:cNvSpPr>
            <p:nvPr/>
          </p:nvSpPr>
          <p:spPr bwMode="auto">
            <a:xfrm>
              <a:off x="5182" y="3382"/>
              <a:ext cx="338" cy="178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 Unicode MS" pitchFamily="34" charset="-128"/>
              </a:endParaRPr>
            </a:p>
          </p:txBody>
        </p:sp>
        <p:sp>
          <p:nvSpPr>
            <p:cNvPr id="168970" name="AutoShape 10"/>
            <p:cNvSpPr>
              <a:spLocks noChangeArrowheads="1"/>
            </p:cNvSpPr>
            <p:nvPr/>
          </p:nvSpPr>
          <p:spPr bwMode="auto">
            <a:xfrm>
              <a:off x="4747" y="3380"/>
              <a:ext cx="338" cy="178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 Unicode MS" pitchFamily="34" charset="-128"/>
              </a:endParaRPr>
            </a:p>
          </p:txBody>
        </p:sp>
        <p:sp>
          <p:nvSpPr>
            <p:cNvPr id="168972" name="AutoShape 12"/>
            <p:cNvSpPr>
              <a:spLocks noChangeArrowheads="1"/>
            </p:cNvSpPr>
            <p:nvPr/>
          </p:nvSpPr>
          <p:spPr bwMode="auto">
            <a:xfrm>
              <a:off x="4890" y="3018"/>
              <a:ext cx="459" cy="209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Modular Organization</a:t>
            </a:r>
          </a:p>
        </p:txBody>
      </p:sp>
      <p:sp>
        <p:nvSpPr>
          <p:cNvPr id="24579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Incident command organizational structure is based on:</a:t>
            </a:r>
          </a:p>
          <a:p>
            <a:pPr lvl="1" eaLnBrk="1" hangingPunct="1">
              <a:tabLst/>
            </a:pPr>
            <a:r>
              <a:rPr lang="en-US" smtClean="0"/>
              <a:t>Size, type, and complexity of </a:t>
            </a:r>
            <a:br>
              <a:rPr lang="en-US" smtClean="0"/>
            </a:br>
            <a:r>
              <a:rPr lang="en-US" smtClean="0"/>
              <a:t>the incident.</a:t>
            </a:r>
          </a:p>
          <a:p>
            <a:pPr lvl="1" eaLnBrk="1" hangingPunct="1">
              <a:tabLst/>
            </a:pPr>
            <a:r>
              <a:rPr lang="en-US" smtClean="0"/>
              <a:t>Specifics of the hazard </a:t>
            </a:r>
            <a:br>
              <a:rPr lang="en-US" smtClean="0"/>
            </a:br>
            <a:r>
              <a:rPr lang="en-US" smtClean="0"/>
              <a:t>environment created by </a:t>
            </a:r>
            <a:br>
              <a:rPr lang="en-US" smtClean="0"/>
            </a:br>
            <a:r>
              <a:rPr lang="en-US" smtClean="0"/>
              <a:t>the incident. </a:t>
            </a:r>
          </a:p>
          <a:p>
            <a:pPr lvl="1" eaLnBrk="1" hangingPunct="1">
              <a:tabLst/>
            </a:pPr>
            <a:r>
              <a:rPr lang="en-US" smtClean="0"/>
              <a:t>Incident planning process </a:t>
            </a:r>
            <a:br>
              <a:rPr lang="en-US" smtClean="0"/>
            </a:br>
            <a:r>
              <a:rPr lang="en-US" smtClean="0"/>
              <a:t>and incident objectives.</a:t>
            </a:r>
          </a:p>
        </p:txBody>
      </p:sp>
      <p:grpSp>
        <p:nvGrpSpPr>
          <p:cNvPr id="2" name="Group 4" descr="Graphic:  A large, blank organization chart with an arrow showing incident command structure."/>
          <p:cNvGrpSpPr>
            <a:grpSpLocks/>
          </p:cNvGrpSpPr>
          <p:nvPr/>
        </p:nvGrpSpPr>
        <p:grpSpPr bwMode="auto">
          <a:xfrm>
            <a:off x="5953125" y="2730500"/>
            <a:ext cx="2847975" cy="2438400"/>
            <a:chOff x="3582" y="960"/>
            <a:chExt cx="1794" cy="1536"/>
          </a:xfrm>
        </p:grpSpPr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3918" y="1296"/>
              <a:ext cx="277" cy="672"/>
            </a:xfrm>
            <a:prstGeom prst="curvedRightArrow">
              <a:avLst>
                <a:gd name="adj1" fmla="val 48520"/>
                <a:gd name="adj2" fmla="val 97040"/>
                <a:gd name="adj3" fmla="val 33333"/>
              </a:avLst>
            </a:prstGeom>
            <a:solidFill>
              <a:srgbClr val="99C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582" name="AutoShape 6"/>
            <p:cNvCxnSpPr>
              <a:cxnSpLocks noChangeShapeType="1"/>
            </p:cNvCxnSpPr>
            <p:nvPr/>
          </p:nvCxnSpPr>
          <p:spPr bwMode="auto">
            <a:xfrm rot="5400000" flipV="1">
              <a:off x="4120" y="1036"/>
              <a:ext cx="5" cy="672"/>
            </a:xfrm>
            <a:prstGeom prst="bentConnector3">
              <a:avLst>
                <a:gd name="adj1" fmla="val -3300000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511" name="AutoShape 7"/>
            <p:cNvSpPr>
              <a:spLocks noChangeArrowheads="1"/>
            </p:cNvSpPr>
            <p:nvPr/>
          </p:nvSpPr>
          <p:spPr bwMode="auto">
            <a:xfrm>
              <a:off x="3582" y="1248"/>
              <a:ext cx="432" cy="1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149512" name="AutoShape 8"/>
            <p:cNvSpPr>
              <a:spLocks noChangeArrowheads="1"/>
            </p:cNvSpPr>
            <p:nvPr/>
          </p:nvSpPr>
          <p:spPr bwMode="auto">
            <a:xfrm>
              <a:off x="4254" y="1253"/>
              <a:ext cx="432" cy="1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4110" y="1104"/>
              <a:ext cx="0" cy="96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4" name="AutoShape 10"/>
            <p:cNvSpPr>
              <a:spLocks noChangeArrowheads="1"/>
            </p:cNvSpPr>
            <p:nvPr/>
          </p:nvSpPr>
          <p:spPr bwMode="auto">
            <a:xfrm>
              <a:off x="3822" y="960"/>
              <a:ext cx="624" cy="1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cxnSp>
          <p:nvCxnSpPr>
            <p:cNvPr id="24587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648" y="1804"/>
              <a:ext cx="5" cy="672"/>
            </a:xfrm>
            <a:prstGeom prst="bentConnector3">
              <a:avLst>
                <a:gd name="adj1" fmla="val -3300000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516" name="AutoShape 12"/>
            <p:cNvSpPr>
              <a:spLocks noChangeArrowheads="1"/>
            </p:cNvSpPr>
            <p:nvPr/>
          </p:nvSpPr>
          <p:spPr bwMode="auto">
            <a:xfrm>
              <a:off x="4110" y="2016"/>
              <a:ext cx="432" cy="1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V="1">
              <a:off x="4638" y="1872"/>
              <a:ext cx="0" cy="96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8" name="AutoShape 14"/>
            <p:cNvSpPr>
              <a:spLocks noChangeArrowheads="1"/>
            </p:cNvSpPr>
            <p:nvPr/>
          </p:nvSpPr>
          <p:spPr bwMode="auto">
            <a:xfrm>
              <a:off x="4350" y="1728"/>
              <a:ext cx="624" cy="1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cxnSp>
          <p:nvCxnSpPr>
            <p:cNvPr id="24591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4982" y="2231"/>
              <a:ext cx="2" cy="432"/>
            </a:xfrm>
            <a:prstGeom prst="bentConnector3">
              <a:avLst>
                <a:gd name="adj1" fmla="val -8150000"/>
              </a:avLst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520" name="AutoShape 16"/>
            <p:cNvSpPr>
              <a:spLocks noChangeArrowheads="1"/>
            </p:cNvSpPr>
            <p:nvPr/>
          </p:nvSpPr>
          <p:spPr bwMode="auto">
            <a:xfrm>
              <a:off x="5040" y="2330"/>
              <a:ext cx="336" cy="16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149521" name="AutoShape 17"/>
            <p:cNvSpPr>
              <a:spLocks noChangeArrowheads="1"/>
            </p:cNvSpPr>
            <p:nvPr/>
          </p:nvSpPr>
          <p:spPr bwMode="auto">
            <a:xfrm>
              <a:off x="4608" y="2328"/>
              <a:ext cx="336" cy="166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 flipV="1">
              <a:off x="4986" y="2136"/>
              <a:ext cx="0" cy="144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3" name="AutoShape 19"/>
            <p:cNvSpPr>
              <a:spLocks noChangeArrowheads="1"/>
            </p:cNvSpPr>
            <p:nvPr/>
          </p:nvSpPr>
          <p:spPr bwMode="auto">
            <a:xfrm>
              <a:off x="4782" y="2021"/>
              <a:ext cx="432" cy="187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>
                <a:lnSpc>
                  <a:spcPct val="85000"/>
                </a:lnSpc>
                <a:defRPr/>
              </a:pPr>
              <a:endParaRPr lang="en-US" sz="1400" b="1" dirty="0">
                <a:solidFill>
                  <a:srgbClr val="1D3B59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Objectives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81088"/>
            <a:ext cx="4508500" cy="4646612"/>
          </a:xfrm>
        </p:spPr>
        <p:txBody>
          <a:bodyPr/>
          <a:lstStyle/>
          <a:p>
            <a:pPr lvl="1" eaLnBrk="1" hangingPunct="1"/>
            <a:r>
              <a:rPr lang="en-US" smtClean="0"/>
              <a:t>Describe the basic features of ICS.</a:t>
            </a:r>
          </a:p>
          <a:p>
            <a:pPr lvl="1" eaLnBrk="1" hangingPunct="1"/>
            <a:r>
              <a:rPr lang="en-US" smtClean="0"/>
              <a:t>Select the correct terminology for ICS facilities.</a:t>
            </a:r>
          </a:p>
          <a:p>
            <a:pPr lvl="1" eaLnBrk="1" hangingPunct="1"/>
            <a:r>
              <a:rPr lang="en-US" smtClean="0"/>
              <a:t>Identify common tasks related to personal accountability.</a:t>
            </a:r>
          </a:p>
        </p:txBody>
      </p:sp>
      <p:pic>
        <p:nvPicPr>
          <p:cNvPr id="7172" name="Picture 5" descr="Image:  Unit List with the third Unit, ICS Features and Principles highligh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065213"/>
            <a:ext cx="33655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Incident Action Planning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5792788" cy="4646612"/>
          </a:xfrm>
        </p:spPr>
        <p:txBody>
          <a:bodyPr/>
          <a:lstStyle/>
          <a:p>
            <a:pPr eaLnBrk="1" hangingPunct="1"/>
            <a:r>
              <a:rPr lang="en-US" smtClean="0"/>
              <a:t>Every incident must have an Incident Action Plan (IAP) that:</a:t>
            </a:r>
          </a:p>
          <a:p>
            <a:pPr lvl="1" eaLnBrk="1" hangingPunct="1">
              <a:tabLst/>
            </a:pPr>
            <a:r>
              <a:rPr lang="en-US" smtClean="0"/>
              <a:t>Specifies the incident objectives.</a:t>
            </a:r>
          </a:p>
          <a:p>
            <a:pPr lvl="1" eaLnBrk="1" hangingPunct="1">
              <a:tabLst/>
            </a:pPr>
            <a:r>
              <a:rPr lang="en-US" smtClean="0"/>
              <a:t>States the activities. </a:t>
            </a:r>
          </a:p>
          <a:p>
            <a:pPr lvl="1" eaLnBrk="1" hangingPunct="1">
              <a:tabLst/>
            </a:pPr>
            <a:r>
              <a:rPr lang="en-US" smtClean="0"/>
              <a:t>Covers a specified timeframe, called an operational period. </a:t>
            </a:r>
          </a:p>
          <a:p>
            <a:pPr lvl="1" eaLnBrk="1" hangingPunct="1">
              <a:tabLst/>
            </a:pPr>
            <a:r>
              <a:rPr lang="en-US" smtClean="0"/>
              <a:t>May be </a:t>
            </a:r>
            <a:r>
              <a:rPr lang="en-US" smtClean="0">
                <a:solidFill>
                  <a:srgbClr val="CC0000"/>
                </a:solidFill>
              </a:rPr>
              <a:t>oral or</a:t>
            </a:r>
            <a:r>
              <a:rPr lang="en-US" smtClean="0"/>
              <a:t> </a:t>
            </a:r>
            <a:r>
              <a:rPr lang="en-US" smtClean="0">
                <a:solidFill>
                  <a:srgbClr val="CC0000"/>
                </a:solidFill>
              </a:rPr>
              <a:t>written</a:t>
            </a:r>
            <a:r>
              <a:rPr lang="en-US" smtClean="0"/>
              <a:t>.</a:t>
            </a:r>
          </a:p>
        </p:txBody>
      </p:sp>
      <p:sp>
        <p:nvSpPr>
          <p:cNvPr id="6" name="Folded Corner 5" descr="Graphic:  A blue report cover with the title, Incident Action Plan."/>
          <p:cNvSpPr/>
          <p:nvPr/>
        </p:nvSpPr>
        <p:spPr>
          <a:xfrm>
            <a:off x="6381750" y="1238250"/>
            <a:ext cx="2200275" cy="2847975"/>
          </a:xfrm>
          <a:prstGeom prst="foldedCorner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Incident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Action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Plan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of an Incident Action Plan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186363" cy="4646612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mtClean="0"/>
              <a:t>Every IAP must have four elements:</a:t>
            </a:r>
          </a:p>
          <a:p>
            <a:pPr marL="461963" lvl="1" indent="-347663">
              <a:spcBef>
                <a:spcPct val="30000"/>
              </a:spcBef>
              <a:tabLst/>
            </a:pPr>
            <a:r>
              <a:rPr lang="en-US" smtClean="0"/>
              <a:t>What do we want to do? </a:t>
            </a:r>
          </a:p>
          <a:p>
            <a:pPr marL="461963" lvl="1" indent="-347663">
              <a:spcBef>
                <a:spcPct val="30000"/>
              </a:spcBef>
              <a:tabLst/>
            </a:pPr>
            <a:r>
              <a:rPr lang="en-US" smtClean="0"/>
              <a:t>Who is responsible for doing it? </a:t>
            </a:r>
          </a:p>
          <a:p>
            <a:pPr marL="461963" lvl="1" indent="-347663">
              <a:spcBef>
                <a:spcPct val="30000"/>
              </a:spcBef>
              <a:tabLst/>
            </a:pPr>
            <a:r>
              <a:rPr lang="en-US" smtClean="0"/>
              <a:t>How do we communicate with each other? </a:t>
            </a:r>
          </a:p>
          <a:p>
            <a:pPr marL="461963" lvl="1" indent="-347663">
              <a:spcBef>
                <a:spcPct val="30000"/>
              </a:spcBef>
              <a:tabLst/>
            </a:pPr>
            <a:r>
              <a:rPr lang="en-US" smtClean="0"/>
              <a:t>What is the procedure if someone is injured? </a:t>
            </a:r>
          </a:p>
          <a:p>
            <a:pPr eaLnBrk="1" hangingPunct="1"/>
            <a:endParaRPr lang="en-US" smtClean="0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787400" y="4165600"/>
            <a:ext cx="5588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  <a:buFont typeface="Wingdings" pitchFamily="2" charset="2"/>
              <a:buNone/>
            </a:pPr>
            <a:endParaRPr lang="en-US" b="1">
              <a:solidFill>
                <a:srgbClr val="25387D"/>
              </a:solidFill>
              <a:latin typeface="Arial" charset="0"/>
            </a:endParaRPr>
          </a:p>
        </p:txBody>
      </p:sp>
      <p:pic>
        <p:nvPicPr>
          <p:cNvPr id="158727" name="Picture 7" descr="Image:  Officials discussing an action plan at a desk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8188" y="1222375"/>
            <a:ext cx="2565400" cy="381635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Activity:  Incident Action Plan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u="sng" smtClean="0"/>
              <a:t>Instructions</a:t>
            </a:r>
            <a:r>
              <a:rPr lang="en-US" sz="3200" smtClean="0"/>
              <a:t>:  Working as a team . . 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200" smtClean="0"/>
              <a:t>Identify four items you would include in an IAP for the severe weather scenario in Unit 2.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200" smtClean="0"/>
              <a:t>Write these items on chart paper.  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200" smtClean="0"/>
              <a:t>Select a spokesperson.  Be prepared to present in 5 minutes.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Manageable Span of Control</a:t>
            </a:r>
          </a:p>
        </p:txBody>
      </p:sp>
      <p:sp>
        <p:nvSpPr>
          <p:cNvPr id="28675" name="Content Placeholder 10"/>
          <p:cNvSpPr>
            <a:spLocks noGrp="1"/>
          </p:cNvSpPr>
          <p:nvPr>
            <p:ph idx="1"/>
          </p:nvPr>
        </p:nvSpPr>
        <p:spPr>
          <a:xfrm>
            <a:off x="457200" y="1068388"/>
            <a:ext cx="83820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Span of control:</a:t>
            </a:r>
          </a:p>
          <a:p>
            <a:pPr lvl="1" eaLnBrk="1" hangingPunct="1">
              <a:tabLst/>
            </a:pPr>
            <a:r>
              <a:rPr lang="en-US" dirty="0" smtClean="0"/>
              <a:t>Pertains to the number of individuals or resources that one supervisor can manage effectively during an incident.</a:t>
            </a:r>
          </a:p>
          <a:p>
            <a:pPr lvl="1" eaLnBrk="1" hangingPunct="1">
              <a:tabLst/>
            </a:pPr>
            <a:r>
              <a:rPr lang="en-US" dirty="0" smtClean="0"/>
              <a:t>Is key to effective and </a:t>
            </a:r>
            <a:br>
              <a:rPr lang="en-US" dirty="0" smtClean="0"/>
            </a:br>
            <a:r>
              <a:rPr lang="en-US" dirty="0" smtClean="0"/>
              <a:t>efficient incident </a:t>
            </a:r>
            <a:br>
              <a:rPr lang="en-US" dirty="0" smtClean="0"/>
            </a:br>
            <a:r>
              <a:rPr lang="en-US" dirty="0" smtClean="0"/>
              <a:t>management.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2" name="Group 1" descr="Organization Chart&#10;Top Row:  Supervisor&#10;Second Row:  Resources One, Two and Three reporting to the Supervisor."/>
          <p:cNvGrpSpPr/>
          <p:nvPr/>
        </p:nvGrpSpPr>
        <p:grpSpPr>
          <a:xfrm>
            <a:off x="4038600" y="3162303"/>
            <a:ext cx="4800600" cy="2133603"/>
            <a:chOff x="4038600" y="3162303"/>
            <a:chExt cx="4800600" cy="2133603"/>
          </a:xfrm>
        </p:grpSpPr>
        <p:cxnSp>
          <p:nvCxnSpPr>
            <p:cNvPr id="28677" name="AutoShape 4"/>
            <p:cNvCxnSpPr>
              <a:cxnSpLocks noChangeShapeType="1"/>
            </p:cNvCxnSpPr>
            <p:nvPr/>
          </p:nvCxnSpPr>
          <p:spPr bwMode="auto">
            <a:xfrm rot="5400000" flipV="1">
              <a:off x="6408737" y="2674941"/>
              <a:ext cx="3175" cy="2992438"/>
            </a:xfrm>
            <a:prstGeom prst="bentConnector3">
              <a:avLst>
                <a:gd name="adj1" fmla="val -9100005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78" name="Line 5"/>
            <p:cNvSpPr>
              <a:spLocks noChangeShapeType="1"/>
            </p:cNvSpPr>
            <p:nvPr/>
          </p:nvSpPr>
          <p:spPr bwMode="auto">
            <a:xfrm>
              <a:off x="6400800" y="3543303"/>
              <a:ext cx="0" cy="1524001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8" name="AutoShape 6" descr="&quot;&quot;"/>
            <p:cNvSpPr>
              <a:spLocks noChangeArrowheads="1"/>
            </p:cNvSpPr>
            <p:nvPr/>
          </p:nvSpPr>
          <p:spPr bwMode="auto">
            <a:xfrm>
              <a:off x="5524500" y="4762505"/>
              <a:ext cx="1809750" cy="533401"/>
            </a:xfrm>
            <a:prstGeom prst="cube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2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87399" name="AutoShape 7" descr="&quot;&quot;&#10;"/>
            <p:cNvSpPr>
              <a:spLocks noChangeArrowheads="1"/>
            </p:cNvSpPr>
            <p:nvPr/>
          </p:nvSpPr>
          <p:spPr bwMode="auto">
            <a:xfrm>
              <a:off x="7029450" y="4048129"/>
              <a:ext cx="1809750" cy="533401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3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87400" name="AutoShape 8" descr="&quot;&quot;&#10;"/>
            <p:cNvSpPr>
              <a:spLocks noChangeArrowheads="1"/>
            </p:cNvSpPr>
            <p:nvPr/>
          </p:nvSpPr>
          <p:spPr bwMode="auto">
            <a:xfrm>
              <a:off x="4038600" y="4043366"/>
              <a:ext cx="1809750" cy="533401"/>
            </a:xfrm>
            <a:prstGeom prst="cube">
              <a:avLst>
                <a:gd name="adj" fmla="val 11310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1</a:t>
              </a:r>
            </a:p>
          </p:txBody>
        </p:sp>
        <p:sp>
          <p:nvSpPr>
            <p:cNvPr id="187401" name="AutoShape 9" descr="&quot;&quot;"/>
            <p:cNvSpPr>
              <a:spLocks noChangeArrowheads="1"/>
            </p:cNvSpPr>
            <p:nvPr/>
          </p:nvSpPr>
          <p:spPr bwMode="gray">
            <a:xfrm>
              <a:off x="5543550" y="3162303"/>
              <a:ext cx="1790700" cy="533401"/>
            </a:xfrm>
            <a:prstGeom prst="cube">
              <a:avLst>
                <a:gd name="adj" fmla="val 11310"/>
              </a:avLst>
            </a:prstGeom>
            <a:solidFill>
              <a:srgbClr val="000066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Supervisor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Management:  Span of Control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4470400" cy="4646612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 smtClean="0"/>
              <a:t>ICS span of control for any supervisor:</a:t>
            </a:r>
          </a:p>
          <a:p>
            <a:pPr marL="463550" lvl="1" indent="-349250" eaLnBrk="1" hangingPunct="1">
              <a:spcBef>
                <a:spcPct val="30000"/>
              </a:spcBef>
              <a:tabLst/>
            </a:pPr>
            <a:r>
              <a:rPr lang="en-US" dirty="0" smtClean="0"/>
              <a:t>Is between 3 and 7 subordinates.</a:t>
            </a:r>
          </a:p>
          <a:p>
            <a:pPr marL="463550" lvl="1" indent="-349250" eaLnBrk="1" hangingPunct="1">
              <a:spcBef>
                <a:spcPct val="30000"/>
              </a:spcBef>
              <a:tabLst/>
            </a:pPr>
            <a:r>
              <a:rPr lang="en-US" dirty="0" smtClean="0"/>
              <a:t>Optimally does not exceed 5 subordinates.</a:t>
            </a:r>
          </a:p>
          <a:p>
            <a:pPr eaLnBrk="1" hangingPunct="1">
              <a:spcBef>
                <a:spcPct val="30000"/>
              </a:spcBef>
            </a:pPr>
            <a:endParaRPr lang="en-US" dirty="0" smtClean="0">
              <a:solidFill>
                <a:srgbClr val="25387D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9700" name="Picture 2" descr="Images:&#10;&#10;No. 1 - Span of control with one supervisor at the top and three subordinates below.&#10;&#10;No. 2 - Span of control with one supervisor at the top and seven subordinates below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173163"/>
            <a:ext cx="354806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Activity:  Span of Control</a:t>
            </a:r>
          </a:p>
        </p:txBody>
      </p:sp>
      <p:sp>
        <p:nvSpPr>
          <p:cNvPr id="3072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u="sng" dirty="0" smtClean="0"/>
              <a:t>Instructions</a:t>
            </a:r>
            <a:r>
              <a:rPr lang="en-US" sz="2600" dirty="0" smtClean="0"/>
              <a:t>:  Working individually . . .</a:t>
            </a:r>
          </a:p>
          <a:p>
            <a:pPr marL="569913" lvl="1" indent="-455613" eaLnBrk="1" hangingPunct="1">
              <a:buFont typeface="Times New Roman" pitchFamily="18" charset="0"/>
              <a:buAutoNum type="arabicPeriod"/>
              <a:tabLst/>
            </a:pPr>
            <a:r>
              <a:rPr lang="en-US" sz="2400" dirty="0" smtClean="0"/>
              <a:t>Review the scenario and answer the question presented in the Student Manual.</a:t>
            </a:r>
          </a:p>
          <a:p>
            <a:pPr marL="569913" lvl="1" indent="-455613" eaLnBrk="1" hangingPunct="1">
              <a:buFont typeface="Times New Roman" pitchFamily="18" charset="0"/>
              <a:buAutoNum type="arabicPeriod"/>
              <a:tabLst/>
            </a:pPr>
            <a:r>
              <a:rPr lang="en-US" sz="2400" smtClean="0"/>
              <a:t>Be prepared to share your answer in 5 minutes.</a:t>
            </a:r>
          </a:p>
        </p:txBody>
      </p:sp>
      <p:grpSp>
        <p:nvGrpSpPr>
          <p:cNvPr id="2" name="Group 1" descr="Organization Chart&#10;&#10;Top row with Incident Command, then two rows of eight Resources below."/>
          <p:cNvGrpSpPr/>
          <p:nvPr/>
        </p:nvGrpSpPr>
        <p:grpSpPr>
          <a:xfrm>
            <a:off x="1552575" y="3081338"/>
            <a:ext cx="5991225" cy="2120900"/>
            <a:chOff x="1552575" y="3081338"/>
            <a:chExt cx="5991225" cy="2120900"/>
          </a:xfrm>
        </p:grpSpPr>
        <p:sp>
          <p:nvSpPr>
            <p:cNvPr id="30725" name="Line 4"/>
            <p:cNvSpPr>
              <a:spLocks noChangeShapeType="1"/>
            </p:cNvSpPr>
            <p:nvPr/>
          </p:nvSpPr>
          <p:spPr bwMode="auto">
            <a:xfrm flipV="1">
              <a:off x="4543425" y="3646488"/>
              <a:ext cx="0" cy="9144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Line 5"/>
            <p:cNvSpPr>
              <a:spLocks noChangeShapeType="1"/>
            </p:cNvSpPr>
            <p:nvPr/>
          </p:nvSpPr>
          <p:spPr bwMode="auto">
            <a:xfrm>
              <a:off x="3743325" y="3754438"/>
              <a:ext cx="0" cy="3048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6"/>
            <p:cNvSpPr>
              <a:spLocks noChangeShapeType="1"/>
            </p:cNvSpPr>
            <p:nvPr/>
          </p:nvSpPr>
          <p:spPr bwMode="auto">
            <a:xfrm>
              <a:off x="5267325" y="3738563"/>
              <a:ext cx="0" cy="3048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>
              <a:off x="3743325" y="4564063"/>
              <a:ext cx="0" cy="3048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Line 8"/>
            <p:cNvSpPr>
              <a:spLocks noChangeShapeType="1"/>
            </p:cNvSpPr>
            <p:nvPr/>
          </p:nvSpPr>
          <p:spPr bwMode="auto">
            <a:xfrm>
              <a:off x="5267325" y="4560888"/>
              <a:ext cx="0" cy="304800"/>
            </a:xfrm>
            <a:prstGeom prst="line">
              <a:avLst/>
            </a:prstGeom>
            <a:noFill/>
            <a:ln w="22225">
              <a:solidFill>
                <a:srgbClr val="2538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3" name="AutoShape 9" descr="Incident Command&#10;"/>
            <p:cNvSpPr>
              <a:spLocks noChangeArrowheads="1"/>
            </p:cNvSpPr>
            <p:nvPr/>
          </p:nvSpPr>
          <p:spPr bwMode="gray">
            <a:xfrm>
              <a:off x="3657600" y="3081338"/>
              <a:ext cx="1790700" cy="533400"/>
            </a:xfrm>
            <a:prstGeom prst="cube">
              <a:avLst>
                <a:gd name="adj" fmla="val 11310"/>
              </a:avLst>
            </a:prstGeom>
            <a:solidFill>
              <a:srgbClr val="000066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Incident Command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30731" name="AutoShape 10"/>
            <p:cNvCxnSpPr>
              <a:cxnSpLocks noChangeShapeType="1"/>
            </p:cNvCxnSpPr>
            <p:nvPr/>
          </p:nvCxnSpPr>
          <p:spPr bwMode="auto">
            <a:xfrm rot="5400000" flipV="1">
              <a:off x="4516438" y="1717676"/>
              <a:ext cx="1588" cy="4619625"/>
            </a:xfrm>
            <a:prstGeom prst="bentConnector3">
              <a:avLst>
                <a:gd name="adj1" fmla="val -181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2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518025" y="2549526"/>
              <a:ext cx="1588" cy="4619625"/>
            </a:xfrm>
            <a:prstGeom prst="bentConnector3">
              <a:avLst>
                <a:gd name="adj1" fmla="val -18100009"/>
              </a:avLst>
            </a:prstGeom>
            <a:noFill/>
            <a:ln w="22225">
              <a:solidFill>
                <a:srgbClr val="2538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596" name="AutoShape 12" descr="Resource &#10;"/>
            <p:cNvSpPr>
              <a:spLocks noChangeArrowheads="1"/>
            </p:cNvSpPr>
            <p:nvPr/>
          </p:nvSpPr>
          <p:spPr bwMode="auto">
            <a:xfrm>
              <a:off x="1552575" y="38433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95597" name="AutoShape 13" descr="Resource &#10;"/>
            <p:cNvSpPr>
              <a:spLocks noChangeArrowheads="1"/>
            </p:cNvSpPr>
            <p:nvPr/>
          </p:nvSpPr>
          <p:spPr bwMode="auto">
            <a:xfrm>
              <a:off x="3076575" y="38433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95598" name="AutoShape 14" descr="Resource &#10;"/>
            <p:cNvSpPr>
              <a:spLocks noChangeArrowheads="1"/>
            </p:cNvSpPr>
            <p:nvPr/>
          </p:nvSpPr>
          <p:spPr bwMode="auto">
            <a:xfrm>
              <a:off x="4629150" y="38433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95599" name="AutoShape 15" descr="Resource &#10;"/>
            <p:cNvSpPr>
              <a:spLocks noChangeArrowheads="1"/>
            </p:cNvSpPr>
            <p:nvPr/>
          </p:nvSpPr>
          <p:spPr bwMode="auto">
            <a:xfrm>
              <a:off x="6172200" y="38433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95600" name="AutoShape 16" descr="Resource &#10;"/>
            <p:cNvSpPr>
              <a:spLocks noChangeArrowheads="1"/>
            </p:cNvSpPr>
            <p:nvPr/>
          </p:nvSpPr>
          <p:spPr bwMode="auto">
            <a:xfrm>
              <a:off x="1552575" y="46688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95601" name="AutoShape 17" descr="Resource &#10;"/>
            <p:cNvSpPr>
              <a:spLocks noChangeArrowheads="1"/>
            </p:cNvSpPr>
            <p:nvPr/>
          </p:nvSpPr>
          <p:spPr bwMode="auto">
            <a:xfrm>
              <a:off x="3076575" y="46688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95602" name="AutoShape 18" descr="Resource &#10;"/>
            <p:cNvSpPr>
              <a:spLocks noChangeArrowheads="1"/>
            </p:cNvSpPr>
            <p:nvPr/>
          </p:nvSpPr>
          <p:spPr bwMode="auto">
            <a:xfrm>
              <a:off x="4629150" y="46688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195603" name="AutoShape 19" descr="Resource &#10;"/>
            <p:cNvSpPr>
              <a:spLocks noChangeArrowheads="1"/>
            </p:cNvSpPr>
            <p:nvPr/>
          </p:nvSpPr>
          <p:spPr bwMode="auto">
            <a:xfrm>
              <a:off x="6172200" y="4668838"/>
              <a:ext cx="1371600" cy="533400"/>
            </a:xfrm>
            <a:prstGeom prst="cube">
              <a:avLst>
                <a:gd name="adj" fmla="val 11014"/>
              </a:avLst>
            </a:prstGeom>
            <a:solidFill>
              <a:schemeClr val="bg1"/>
            </a:solidFill>
            <a:ln w="9525">
              <a:solidFill>
                <a:srgbClr val="25387D"/>
              </a:solidFill>
              <a:miter lim="800000"/>
              <a:headEnd/>
              <a:tailEnd/>
            </a:ln>
            <a:effectLst/>
          </p:spPr>
          <p:txBody>
            <a:bodyPr wrap="none" bIns="1828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1D3B59"/>
                  </a:solidFill>
                  <a:latin typeface="Arial" charset="0"/>
                </a:rPr>
                <a:t>Resource </a:t>
              </a:r>
              <a:endParaRPr lang="en-US" sz="14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ICS Features:  Overview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7500" y="1066800"/>
            <a:ext cx="4140200" cy="4525963"/>
          </a:xfrm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Standardization</a:t>
            </a:r>
          </a:p>
          <a:p>
            <a:pPr marL="909638" lvl="2" indent="-225425" eaLnBrk="1" hangingPunct="1"/>
            <a:r>
              <a:rPr lang="en-US" sz="1800" smtClean="0"/>
              <a:t>Common terminology</a:t>
            </a:r>
          </a:p>
          <a:p>
            <a:pPr marL="463550" lvl="1" indent="-349250" eaLnBrk="1" hangingPunct="1"/>
            <a:r>
              <a:rPr lang="en-US" sz="1800" smtClean="0"/>
              <a:t>Command</a:t>
            </a:r>
          </a:p>
          <a:p>
            <a:pPr marL="909638" lvl="2" indent="-225425" eaLnBrk="1" hangingPunct="1"/>
            <a:r>
              <a:rPr lang="en-US" sz="1800" smtClean="0"/>
              <a:t>Establishment and transfer of command</a:t>
            </a:r>
          </a:p>
          <a:p>
            <a:pPr marL="909638" lvl="2" indent="-225425" eaLnBrk="1" hangingPunct="1"/>
            <a:r>
              <a:rPr lang="en-US" sz="1800" smtClean="0"/>
              <a:t>Chain of command and unity of command</a:t>
            </a:r>
          </a:p>
          <a:p>
            <a:pPr marL="463550" lvl="1" indent="-349250" eaLnBrk="1" hangingPunct="1"/>
            <a:r>
              <a:rPr lang="en-US" sz="1800" smtClean="0"/>
              <a:t>Planning/Organizational Structure</a:t>
            </a:r>
          </a:p>
          <a:p>
            <a:pPr marL="909638" lvl="2" indent="-225425" eaLnBrk="1" hangingPunct="1"/>
            <a:r>
              <a:rPr lang="en-US" sz="1800" smtClean="0"/>
              <a:t>Management by objectives </a:t>
            </a:r>
          </a:p>
          <a:p>
            <a:pPr marL="909638" lvl="2" indent="-225425" eaLnBrk="1" hangingPunct="1"/>
            <a:r>
              <a:rPr lang="en-US" sz="1800" smtClean="0"/>
              <a:t>Incident Action Plan (IAP)</a:t>
            </a:r>
          </a:p>
          <a:p>
            <a:pPr marL="909638" lvl="2" indent="-225425" eaLnBrk="1" hangingPunct="1"/>
            <a:r>
              <a:rPr lang="en-US" sz="1800" smtClean="0"/>
              <a:t>Modular organization</a:t>
            </a:r>
          </a:p>
          <a:p>
            <a:pPr marL="909638" lvl="2" indent="-225425" eaLnBrk="1" hangingPunct="1"/>
            <a:r>
              <a:rPr lang="en-US" sz="1800" smtClean="0"/>
              <a:t>Manageable span of control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622800" y="1066800"/>
            <a:ext cx="4229100" cy="4525963"/>
          </a:xfrm>
          <a:noFill/>
        </p:spPr>
        <p:txBody>
          <a:bodyPr/>
          <a:lstStyle/>
          <a:p>
            <a:pPr marL="463550" lvl="1" indent="-349250" eaLnBrk="1" hangingPunct="1"/>
            <a:r>
              <a:rPr lang="en-US" sz="2400" smtClean="0">
                <a:solidFill>
                  <a:srgbClr val="C00000"/>
                </a:solidFill>
              </a:rPr>
              <a:t>Facilities and Resources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Comprehensive resource management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Incident locations and facilities</a:t>
            </a:r>
          </a:p>
          <a:p>
            <a:pPr marL="463550" lvl="1" indent="-349250" eaLnBrk="1" hangingPunct="1"/>
            <a:r>
              <a:rPr lang="en-US" sz="1800" smtClean="0"/>
              <a:t>Communications/Information Management</a:t>
            </a:r>
          </a:p>
          <a:p>
            <a:pPr marL="909638" lvl="2" indent="-225425" eaLnBrk="1" hangingPunct="1"/>
            <a:r>
              <a:rPr lang="en-US" sz="1800" smtClean="0"/>
              <a:t>Integrated communications</a:t>
            </a:r>
          </a:p>
          <a:p>
            <a:pPr marL="909638" lvl="2" indent="-225425" eaLnBrk="1" hangingPunct="1"/>
            <a:r>
              <a:rPr lang="en-US" sz="1800" smtClean="0"/>
              <a:t>Information and intelligence management</a:t>
            </a:r>
          </a:p>
          <a:p>
            <a:pPr marL="463550" lvl="1" indent="-349250" eaLnBrk="1" hangingPunct="1"/>
            <a:r>
              <a:rPr lang="en-US" sz="1800" smtClean="0"/>
              <a:t>Professionalism</a:t>
            </a:r>
          </a:p>
          <a:p>
            <a:pPr marL="909638" lvl="2" indent="-225425" eaLnBrk="1" hangingPunct="1"/>
            <a:r>
              <a:rPr lang="en-US" sz="1800" smtClean="0"/>
              <a:t>Accountability</a:t>
            </a:r>
          </a:p>
          <a:p>
            <a:pPr marL="909638" lvl="2" indent="-225425" eaLnBrk="1" hangingPunct="1"/>
            <a:r>
              <a:rPr lang="en-US" sz="1800" smtClean="0"/>
              <a:t>Dispatch/Deployment </a:t>
            </a:r>
          </a:p>
        </p:txBody>
      </p:sp>
      <p:sp>
        <p:nvSpPr>
          <p:cNvPr id="31749" name="AutoShape 7"/>
          <p:cNvSpPr>
            <a:spLocks noChangeArrowheads="1"/>
          </p:cNvSpPr>
          <p:nvPr/>
        </p:nvSpPr>
        <p:spPr bwMode="auto">
          <a:xfrm>
            <a:off x="4330700" y="1066800"/>
            <a:ext cx="723900" cy="622300"/>
          </a:xfrm>
          <a:prstGeom prst="rightArrow">
            <a:avLst>
              <a:gd name="adj1" fmla="val 50000"/>
              <a:gd name="adj2" fmla="val 29082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7"/>
          <p:cNvGrpSpPr>
            <a:grpSpLocks/>
          </p:cNvGrpSpPr>
          <p:nvPr/>
        </p:nvGrpSpPr>
        <p:grpSpPr bwMode="auto">
          <a:xfrm>
            <a:off x="3760788" y="2438400"/>
            <a:ext cx="1357312" cy="1525588"/>
            <a:chOff x="0" y="0"/>
            <a:chExt cx="855" cy="961"/>
          </a:xfrm>
        </p:grpSpPr>
        <p:sp>
          <p:nvSpPr>
            <p:cNvPr id="3277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85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7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855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>
                  <a:latin typeface="Arial" charset="0"/>
                </a:rPr>
                <a:t>  </a:t>
              </a:r>
              <a:r>
                <a:rPr lang="en-US" sz="7600" dirty="0">
                  <a:latin typeface="Arial" charset="0"/>
                </a:rPr>
                <a:t> </a:t>
              </a:r>
              <a:r>
                <a:rPr lang="en-US" sz="1800" dirty="0">
                  <a:latin typeface="Arial" charset="0"/>
                </a:rPr>
                <a:t>                          </a:t>
              </a:r>
            </a:p>
          </p:txBody>
        </p:sp>
      </p:grpSp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2451100" y="5259388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</a:rPr>
              <a:t>Click on image to start the video.</a:t>
            </a:r>
          </a:p>
        </p:txBody>
      </p:sp>
      <p:pic>
        <p:nvPicPr>
          <p:cNvPr id="13" name="ICS100b_Unit3_Video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03" y="48511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Incident Facility Map Symbols</a:t>
            </a:r>
          </a:p>
        </p:txBody>
      </p:sp>
      <p:pic>
        <p:nvPicPr>
          <p:cNvPr id="33795" name="Picture 4" descr="Graphic: Incident Command Post Map Symbol that is a blue and white flag.&#10;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00288"/>
            <a:ext cx="1285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57200" y="1123950"/>
            <a:ext cx="1828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rgbClr val="000066"/>
                </a:solidFill>
                <a:latin typeface="Arial" charset="0"/>
              </a:rPr>
              <a:t>Incident Command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rgbClr val="000066"/>
                </a:solidFill>
                <a:latin typeface="Arial" charset="0"/>
              </a:rPr>
              <a:t>Post</a:t>
            </a:r>
          </a:p>
        </p:txBody>
      </p:sp>
      <p:pic>
        <p:nvPicPr>
          <p:cNvPr id="33797" name="Picture 7" descr="Stagging-area symbol:  A large S in a circ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309813"/>
            <a:ext cx="1285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638425" y="1123950"/>
            <a:ext cx="1828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rgbClr val="000066"/>
                </a:solidFill>
                <a:latin typeface="Arial" charset="0"/>
              </a:rPr>
              <a:t>Staging Area</a:t>
            </a:r>
          </a:p>
        </p:txBody>
      </p:sp>
      <p:pic>
        <p:nvPicPr>
          <p:cNvPr id="33799" name="Picture 10" descr="Base symbol:  A large B in a circ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309813"/>
            <a:ext cx="1285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4781550" y="1123950"/>
            <a:ext cx="1828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rgbClr val="000066"/>
                </a:solidFill>
                <a:latin typeface="Arial" charset="0"/>
              </a:rPr>
              <a:t>Base</a:t>
            </a:r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2438400" y="1054100"/>
            <a:ext cx="0" cy="4648200"/>
          </a:xfrm>
          <a:prstGeom prst="line">
            <a:avLst/>
          </a:prstGeom>
          <a:noFill/>
          <a:ln w="222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2" name="Picture 14" descr="Map symbol for Camp Helibase, and Helispot:  A circle with a C in it, a circle with an H, and a circle completely filled in, then the letters H-3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38388"/>
            <a:ext cx="731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6858000" y="1123950"/>
            <a:ext cx="1981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rgbClr val="000066"/>
                </a:solidFill>
                <a:latin typeface="Arial" charset="0"/>
              </a:rPr>
              <a:t>Camp, Helibase, and Helispot</a:t>
            </a:r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4648200" y="1054100"/>
            <a:ext cx="0" cy="4648200"/>
          </a:xfrm>
          <a:prstGeom prst="line">
            <a:avLst/>
          </a:prstGeom>
          <a:noFill/>
          <a:ln w="222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>
            <a:off x="6781800" y="1054100"/>
            <a:ext cx="0" cy="4648200"/>
          </a:xfrm>
          <a:prstGeom prst="line">
            <a:avLst/>
          </a:prstGeom>
          <a:noFill/>
          <a:ln w="22225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Incident Facilities:  Summary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A single Incident Command Post should be established on all incidents—even small ones! </a:t>
            </a:r>
          </a:p>
          <a:p>
            <a:pPr lvl="1" eaLnBrk="1" hangingPunct="1"/>
            <a:r>
              <a:rPr lang="en-US" smtClean="0"/>
              <a:t>Incidents may require additional facilities (e.g., a call center).</a:t>
            </a:r>
          </a:p>
          <a:p>
            <a:pPr lvl="1" eaLnBrk="1" hangingPunct="1"/>
            <a:r>
              <a:rPr lang="en-US" smtClean="0"/>
              <a:t>Areas may be predesignated incident facilities for the surrounding community (e.g., shelters, staging areas, helibases, medical centers).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46350" y="5195888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</a:rPr>
              <a:t>Click on image to start the video.</a:t>
            </a:r>
          </a:p>
        </p:txBody>
      </p:sp>
      <p:pic>
        <p:nvPicPr>
          <p:cNvPr id="8" name="ICS100b_Unit3_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3007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Resources:  Definition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991100" cy="4646612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Resources</a:t>
            </a:r>
            <a:r>
              <a:rPr lang="en-US" smtClean="0"/>
              <a:t> are personnel and major items of equipment, supplies, and facilities available or potentially available for assignment to incident operations and for which status is maintained.</a:t>
            </a:r>
          </a:p>
        </p:txBody>
      </p:sp>
      <p:grpSp>
        <p:nvGrpSpPr>
          <p:cNvPr id="35844" name="Group 5" descr="Images:  A medical responder attending to a patient, and a view of many ambulances in an open field."/>
          <p:cNvGrpSpPr>
            <a:grpSpLocks/>
          </p:cNvGrpSpPr>
          <p:nvPr/>
        </p:nvGrpSpPr>
        <p:grpSpPr bwMode="auto">
          <a:xfrm>
            <a:off x="5651500" y="1060450"/>
            <a:ext cx="2746375" cy="4497388"/>
            <a:chOff x="5651500" y="1060450"/>
            <a:chExt cx="2746375" cy="4497388"/>
          </a:xfrm>
        </p:grpSpPr>
        <p:pic>
          <p:nvPicPr>
            <p:cNvPr id="166920" name="Picture 8" descr="3166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51500" y="3419475"/>
              <a:ext cx="2741613" cy="2138363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166924" name="Picture 12" descr="Galveston Island, TX, September 18, 2008 -- A  Disaster Medical Assistance Team member from Iowa-1 works on a patient  at the University of Texas ..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6263" y="1060450"/>
              <a:ext cx="2741612" cy="2138363"/>
            </a:xfrm>
            <a:prstGeom prst="rect">
              <a:avLst/>
            </a:prstGeom>
            <a:noFill/>
            <a:ln w="9525" algn="ctr">
              <a:solidFill>
                <a:srgbClr val="25387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 Management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>
          <a:xfrm>
            <a:off x="473076" y="1004888"/>
            <a:ext cx="48459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Resource management includes processes for:</a:t>
            </a:r>
          </a:p>
          <a:p>
            <a:pPr lvl="1" eaLnBrk="1" hangingPunct="1">
              <a:tabLst/>
            </a:pPr>
            <a:r>
              <a:rPr lang="en-US" dirty="0" smtClean="0"/>
              <a:t>Categorizing resources. </a:t>
            </a:r>
          </a:p>
          <a:p>
            <a:pPr lvl="1" eaLnBrk="1" hangingPunct="1">
              <a:tabLst/>
            </a:pPr>
            <a:r>
              <a:rPr lang="en-US" dirty="0" smtClean="0"/>
              <a:t>Ordering resources. </a:t>
            </a:r>
          </a:p>
          <a:p>
            <a:pPr lvl="1" eaLnBrk="1" hangingPunct="1">
              <a:tabLst/>
            </a:pPr>
            <a:r>
              <a:rPr lang="en-US" dirty="0" smtClean="0"/>
              <a:t>Dispatching resources. </a:t>
            </a:r>
          </a:p>
          <a:p>
            <a:pPr lvl="1" eaLnBrk="1" hangingPunct="1">
              <a:tabLst/>
            </a:pPr>
            <a:r>
              <a:rPr lang="en-US" dirty="0" smtClean="0"/>
              <a:t>Tracking resources. </a:t>
            </a:r>
          </a:p>
          <a:p>
            <a:pPr lvl="1" eaLnBrk="1" hangingPunct="1">
              <a:tabLst/>
            </a:pPr>
            <a:r>
              <a:rPr lang="en-US" dirty="0" smtClean="0"/>
              <a:t>Recovering resources.</a:t>
            </a:r>
          </a:p>
          <a:p>
            <a:pPr lvl="1" eaLnBrk="1" hangingPunct="1">
              <a:tabLst/>
            </a:pPr>
            <a:r>
              <a:rPr lang="en-US" dirty="0" smtClean="0"/>
              <a:t>Reimbursing other organizations.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8917" name="Picture 5" descr="Image:  Two management responders discussing resources at a shipping por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888" y="1166813"/>
            <a:ext cx="2794000" cy="3910012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Activity:  Staging Areas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smtClean="0"/>
              <a:t>Instructions</a:t>
            </a:r>
            <a:r>
              <a:rPr lang="en-US" sz="3000" smtClean="0"/>
              <a:t>:  Working as a team . . 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smtClean="0"/>
              <a:t>Review the scenario and discussion question presented in the Student Manual.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smtClean="0"/>
              <a:t>Select a spokesperson.  Be prepared to share your answer in 5 minutes.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Features:  Overview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5600" y="1066800"/>
            <a:ext cx="4140200" cy="4525963"/>
          </a:xfrm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Standardization</a:t>
            </a:r>
          </a:p>
          <a:p>
            <a:pPr marL="909638" lvl="2" indent="-225425" eaLnBrk="1" hangingPunct="1"/>
            <a:r>
              <a:rPr lang="en-US" sz="1800" smtClean="0"/>
              <a:t>Common terminology</a:t>
            </a:r>
          </a:p>
          <a:p>
            <a:pPr marL="463550" lvl="1" indent="-349250" eaLnBrk="1" hangingPunct="1"/>
            <a:r>
              <a:rPr lang="en-US" sz="1800" smtClean="0"/>
              <a:t>Command</a:t>
            </a:r>
          </a:p>
          <a:p>
            <a:pPr marL="909638" lvl="2" indent="-225425" eaLnBrk="1" hangingPunct="1"/>
            <a:r>
              <a:rPr lang="en-US" sz="1800" smtClean="0"/>
              <a:t>Establishment and transfer of command</a:t>
            </a:r>
          </a:p>
          <a:p>
            <a:pPr marL="909638" lvl="2" indent="-225425" eaLnBrk="1" hangingPunct="1"/>
            <a:r>
              <a:rPr lang="en-US" sz="1800" smtClean="0"/>
              <a:t>Chain of command and unity of command</a:t>
            </a:r>
          </a:p>
          <a:p>
            <a:pPr marL="463550" lvl="1" indent="-349250" eaLnBrk="1" hangingPunct="1"/>
            <a:r>
              <a:rPr lang="en-US" sz="1800" smtClean="0"/>
              <a:t>Planning/Organizational Structure</a:t>
            </a:r>
          </a:p>
          <a:p>
            <a:pPr marL="909638" lvl="2" indent="-225425" eaLnBrk="1" hangingPunct="1"/>
            <a:r>
              <a:rPr lang="en-US" sz="1800" smtClean="0"/>
              <a:t>Management by objectives </a:t>
            </a:r>
          </a:p>
          <a:p>
            <a:pPr marL="909638" lvl="2" indent="-225425" eaLnBrk="1" hangingPunct="1"/>
            <a:r>
              <a:rPr lang="en-US" sz="1800" smtClean="0"/>
              <a:t>Incident Action Plan (IAP)</a:t>
            </a:r>
          </a:p>
          <a:p>
            <a:pPr marL="909638" lvl="2" indent="-225425" eaLnBrk="1" hangingPunct="1"/>
            <a:r>
              <a:rPr lang="en-US" sz="1800" smtClean="0"/>
              <a:t>Modular organization</a:t>
            </a:r>
          </a:p>
          <a:p>
            <a:pPr marL="909638" lvl="2" indent="-225425" eaLnBrk="1" hangingPunct="1"/>
            <a:r>
              <a:rPr lang="en-US" sz="1800" smtClean="0"/>
              <a:t>Manageable span of control 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533900" y="1066800"/>
            <a:ext cx="4330700" cy="4525963"/>
          </a:xfrm>
          <a:noFill/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Facilities and Resources</a:t>
            </a:r>
          </a:p>
          <a:p>
            <a:pPr marL="909638" lvl="2" indent="-225425" eaLnBrk="1" hangingPunct="1"/>
            <a:r>
              <a:rPr lang="en-US" sz="1800" smtClean="0"/>
              <a:t>Comprehensive resource management</a:t>
            </a:r>
          </a:p>
          <a:p>
            <a:pPr marL="909638" lvl="2" indent="-225425" eaLnBrk="1" hangingPunct="1"/>
            <a:r>
              <a:rPr lang="en-US" sz="1800" smtClean="0"/>
              <a:t>Incident locations and facilities</a:t>
            </a:r>
          </a:p>
          <a:p>
            <a:pPr marL="463550" lvl="1" indent="-349250" eaLnBrk="1" hangingPunct="1"/>
            <a:r>
              <a:rPr lang="en-US" sz="2400" smtClean="0">
                <a:solidFill>
                  <a:srgbClr val="C00000"/>
                </a:solidFill>
              </a:rPr>
              <a:t>Communications/</a:t>
            </a:r>
            <a:br>
              <a:rPr lang="en-US" sz="2400" smtClean="0">
                <a:solidFill>
                  <a:srgbClr val="C00000"/>
                </a:solidFill>
              </a:rPr>
            </a:br>
            <a:r>
              <a:rPr lang="en-US" sz="2400" smtClean="0">
                <a:solidFill>
                  <a:srgbClr val="C00000"/>
                </a:solidFill>
              </a:rPr>
              <a:t>Information Management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Integrated communications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Information and intelligence management</a:t>
            </a:r>
          </a:p>
          <a:p>
            <a:pPr marL="463550" lvl="1" indent="-349250" eaLnBrk="1" hangingPunct="1"/>
            <a:r>
              <a:rPr lang="en-US" sz="1800" smtClean="0"/>
              <a:t>Professionalism</a:t>
            </a:r>
          </a:p>
          <a:p>
            <a:pPr marL="909638" lvl="2" indent="-225425" eaLnBrk="1" hangingPunct="1"/>
            <a:r>
              <a:rPr lang="en-US" sz="1800" smtClean="0"/>
              <a:t>Accountability</a:t>
            </a:r>
          </a:p>
          <a:p>
            <a:pPr marL="909638" lvl="2" indent="-225425" eaLnBrk="1" hangingPunct="1"/>
            <a:r>
              <a:rPr lang="en-US" sz="1800" smtClean="0"/>
              <a:t>Dispatch/Deployment </a:t>
            </a: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4292600" y="2565400"/>
            <a:ext cx="723900" cy="622300"/>
          </a:xfrm>
          <a:prstGeom prst="rightArrow">
            <a:avLst>
              <a:gd name="adj1" fmla="val 50000"/>
              <a:gd name="adj2" fmla="val 29082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6"/>
          <p:cNvSpPr>
            <a:spLocks noGrp="1"/>
          </p:cNvSpPr>
          <p:nvPr>
            <p:ph sz="half" idx="2"/>
          </p:nvPr>
        </p:nvSpPr>
        <p:spPr>
          <a:xfrm>
            <a:off x="2311400" y="3746500"/>
            <a:ext cx="6223000" cy="1257300"/>
          </a:xfrm>
        </p:spPr>
        <p:txBody>
          <a:bodyPr/>
          <a:lstStyle/>
          <a:p>
            <a:pPr marL="0" indent="0">
              <a:buFontTx/>
              <a:buNone/>
              <a:tabLst/>
            </a:pPr>
            <a:r>
              <a:rPr lang="en-US" sz="2200" smtClean="0"/>
              <a:t>Before an incident, it is critical to develop an integrated voice and data communications system (equipment, systems, and protocols).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68389"/>
            <a:ext cx="7935913" cy="2411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Incident communications are facilitated through: </a:t>
            </a:r>
          </a:p>
          <a:p>
            <a:pPr lvl="1" eaLnBrk="1" hangingPunct="1"/>
            <a:r>
              <a:rPr lang="en-US" sz="2400" dirty="0" smtClean="0"/>
              <a:t>The development and use of a common communications plan.</a:t>
            </a:r>
          </a:p>
          <a:p>
            <a:pPr lvl="1" eaLnBrk="1" hangingPunct="1"/>
            <a:r>
              <a:rPr lang="en-US" sz="2400" dirty="0" smtClean="0"/>
              <a:t>The interoperability of communication equipment, procedures, and systems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3994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Integrated Communications</a:t>
            </a:r>
          </a:p>
        </p:txBody>
      </p:sp>
      <p:pic>
        <p:nvPicPr>
          <p:cNvPr id="8" name="Picture 7" descr="Image of a voice and data communications system on a desk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800" y="3479800"/>
            <a:ext cx="1847850" cy="1700213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4"/>
          <p:cNvSpPr>
            <a:spLocks noGrp="1"/>
          </p:cNvSpPr>
          <p:nvPr>
            <p:ph sz="half" idx="2"/>
          </p:nvPr>
        </p:nvSpPr>
        <p:spPr>
          <a:xfrm>
            <a:off x="1670050" y="2065338"/>
            <a:ext cx="5205413" cy="2287721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smtClean="0"/>
              <a:t>What are some </a:t>
            </a:r>
            <a:br>
              <a:rPr lang="en-US" sz="3000" smtClean="0"/>
            </a:br>
            <a:r>
              <a:rPr lang="en-US" sz="3000" smtClean="0"/>
              <a:t>examples of information and intelligence used to manage an incident? 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Activity:  Information Management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>
              <a:spcBef>
                <a:spcPct val="30000"/>
              </a:spcBef>
              <a:defRPr/>
            </a:pPr>
            <a:r>
              <a:rPr lang="en-US" u="sng" dirty="0" smtClean="0"/>
              <a:t>Instructions</a:t>
            </a:r>
            <a:r>
              <a:rPr lang="en-US" dirty="0" smtClean="0"/>
              <a:t>:  Working as a team . . .</a:t>
            </a:r>
          </a:p>
          <a:p>
            <a:pPr marL="514350" indent="-51435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dirty="0" smtClean="0"/>
              <a:t>Review the scenario presented in the Student Manual.</a:t>
            </a:r>
          </a:p>
          <a:p>
            <a:pPr marL="514350" indent="-51435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dirty="0" smtClean="0"/>
              <a:t>Discuss the implications for incident management, and record your answers on chart paper.</a:t>
            </a:r>
          </a:p>
          <a:p>
            <a:pPr marL="514350" indent="-51435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dirty="0" smtClean="0"/>
              <a:t>Select a team spokesperson and be prepared to share your answers in 5 minutes.</a:t>
            </a:r>
          </a:p>
          <a:p>
            <a:pPr marL="495300" indent="-4953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Features: 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54100"/>
            <a:ext cx="4140200" cy="4525963"/>
          </a:xfrm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Standardization</a:t>
            </a:r>
          </a:p>
          <a:p>
            <a:pPr marL="909638" lvl="2" indent="-225425" eaLnBrk="1" hangingPunct="1"/>
            <a:r>
              <a:rPr lang="en-US" sz="1800" smtClean="0"/>
              <a:t>Common terminology</a:t>
            </a:r>
          </a:p>
          <a:p>
            <a:pPr marL="463550" lvl="1" indent="-349250" eaLnBrk="1" hangingPunct="1"/>
            <a:r>
              <a:rPr lang="en-US" sz="1800" smtClean="0"/>
              <a:t>Command</a:t>
            </a:r>
          </a:p>
          <a:p>
            <a:pPr marL="909638" lvl="2" indent="-225425" eaLnBrk="1" hangingPunct="1"/>
            <a:r>
              <a:rPr lang="en-US" sz="1800" smtClean="0"/>
              <a:t>Establishment and transfer of command</a:t>
            </a:r>
          </a:p>
          <a:p>
            <a:pPr marL="909638" lvl="2" indent="-225425" eaLnBrk="1" hangingPunct="1"/>
            <a:r>
              <a:rPr lang="en-US" sz="1800" smtClean="0"/>
              <a:t>Chain of command and unity of command</a:t>
            </a:r>
          </a:p>
          <a:p>
            <a:pPr marL="463550" lvl="1" indent="-349250" eaLnBrk="1" hangingPunct="1"/>
            <a:r>
              <a:rPr lang="en-US" sz="1800" smtClean="0"/>
              <a:t>Planning/Organizational Structure</a:t>
            </a:r>
          </a:p>
          <a:p>
            <a:pPr marL="909638" lvl="2" indent="-225425" eaLnBrk="1" hangingPunct="1"/>
            <a:r>
              <a:rPr lang="en-US" sz="1800" smtClean="0"/>
              <a:t>Management by objectives </a:t>
            </a:r>
          </a:p>
          <a:p>
            <a:pPr marL="909638" lvl="2" indent="-225425" eaLnBrk="1" hangingPunct="1"/>
            <a:r>
              <a:rPr lang="en-US" sz="1800" smtClean="0"/>
              <a:t>Incident Action Plan (IAP)</a:t>
            </a:r>
          </a:p>
          <a:p>
            <a:pPr marL="909638" lvl="2" indent="-225425" eaLnBrk="1" hangingPunct="1"/>
            <a:r>
              <a:rPr lang="en-US" sz="1800" smtClean="0"/>
              <a:t>Modular organization</a:t>
            </a:r>
          </a:p>
          <a:p>
            <a:pPr marL="909638" lvl="2" indent="-225425" eaLnBrk="1" hangingPunct="1"/>
            <a:r>
              <a:rPr lang="en-US" sz="1800" smtClean="0"/>
              <a:t>Manageable span of control 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660900" y="1066800"/>
            <a:ext cx="4229100" cy="4525963"/>
          </a:xfrm>
          <a:noFill/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Facilities and Resources</a:t>
            </a:r>
          </a:p>
          <a:p>
            <a:pPr marL="909638" lvl="2" indent="-225425" eaLnBrk="1" hangingPunct="1"/>
            <a:r>
              <a:rPr lang="en-US" sz="1800" smtClean="0"/>
              <a:t>Comprehensive resource management</a:t>
            </a:r>
          </a:p>
          <a:p>
            <a:pPr marL="909638" lvl="2" indent="-225425" eaLnBrk="1" hangingPunct="1"/>
            <a:r>
              <a:rPr lang="en-US" sz="1800" smtClean="0"/>
              <a:t>Incident locations and facilities</a:t>
            </a:r>
          </a:p>
          <a:p>
            <a:pPr marL="463550" lvl="1" indent="-349250" eaLnBrk="1" hangingPunct="1"/>
            <a:r>
              <a:rPr lang="en-US" sz="1800" smtClean="0"/>
              <a:t>Communications/Information Management</a:t>
            </a:r>
          </a:p>
          <a:p>
            <a:pPr marL="909638" lvl="2" indent="-225425" eaLnBrk="1" hangingPunct="1"/>
            <a:r>
              <a:rPr lang="en-US" sz="1800" smtClean="0"/>
              <a:t>Integrated communications</a:t>
            </a:r>
          </a:p>
          <a:p>
            <a:pPr marL="909638" lvl="2" indent="-225425" eaLnBrk="1" hangingPunct="1"/>
            <a:r>
              <a:rPr lang="en-US" sz="1800" smtClean="0"/>
              <a:t>Information and intelligence management</a:t>
            </a:r>
          </a:p>
          <a:p>
            <a:pPr marL="463550" lvl="1" indent="-349250" eaLnBrk="1" hangingPunct="1"/>
            <a:r>
              <a:rPr lang="en-US" sz="2400" smtClean="0">
                <a:solidFill>
                  <a:srgbClr val="C00000"/>
                </a:solidFill>
              </a:rPr>
              <a:t>Professionalism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Accountability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Dispatch/Deployment</a:t>
            </a:r>
            <a:r>
              <a:rPr lang="en-US" sz="1800" smtClean="0"/>
              <a:t> </a:t>
            </a:r>
          </a:p>
        </p:txBody>
      </p:sp>
      <p:sp>
        <p:nvSpPr>
          <p:cNvPr id="43013" name="AutoShape 7"/>
          <p:cNvSpPr>
            <a:spLocks noChangeArrowheads="1"/>
          </p:cNvSpPr>
          <p:nvPr/>
        </p:nvSpPr>
        <p:spPr bwMode="auto">
          <a:xfrm>
            <a:off x="4521200" y="4102100"/>
            <a:ext cx="660400" cy="622300"/>
          </a:xfrm>
          <a:prstGeom prst="rightArrow">
            <a:avLst>
              <a:gd name="adj1" fmla="val 50000"/>
              <a:gd name="adj2" fmla="val 26531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Accountability (1 of 2)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6184900" cy="4646612"/>
          </a:xfrm>
        </p:spPr>
        <p:txBody>
          <a:bodyPr/>
          <a:lstStyle/>
          <a:p>
            <a:pPr marL="463550" lvl="1" indent="-349250" eaLnBrk="1" hangingPunct="1">
              <a:tabLst/>
            </a:pPr>
            <a:r>
              <a:rPr lang="en-US" sz="2600" smtClean="0">
                <a:solidFill>
                  <a:srgbClr val="C00000"/>
                </a:solidFill>
              </a:rPr>
              <a:t>Check-In.</a:t>
            </a:r>
            <a:r>
              <a:rPr lang="en-US" sz="2600" smtClean="0"/>
              <a:t>  All responders must report in to receive an assignment in accordance with the procedures established by the Incident Commander.</a:t>
            </a:r>
          </a:p>
          <a:p>
            <a:pPr marL="463550" lvl="1" indent="-349250" eaLnBrk="1" hangingPunct="1">
              <a:tabLst/>
            </a:pPr>
            <a:r>
              <a:rPr lang="en-US" sz="2600" smtClean="0">
                <a:solidFill>
                  <a:srgbClr val="C00000"/>
                </a:solidFill>
              </a:rPr>
              <a:t>Incident Action Plan.</a:t>
            </a:r>
            <a:r>
              <a:rPr lang="en-US" sz="2600" smtClean="0"/>
              <a:t>  Response operations must be coordinated as outlined in the IAP.</a:t>
            </a:r>
          </a:p>
          <a:p>
            <a:pPr marL="463550" lvl="1" indent="-349250" eaLnBrk="1" hangingPunct="1">
              <a:tabLst/>
            </a:pPr>
            <a:r>
              <a:rPr lang="en-US" sz="2600" smtClean="0">
                <a:solidFill>
                  <a:srgbClr val="C00000"/>
                </a:solidFill>
              </a:rPr>
              <a:t>Unity of Command.</a:t>
            </a:r>
            <a:r>
              <a:rPr lang="en-US" sz="2600" smtClean="0"/>
              <a:t>  Each individual will be assigned to only one supervisor.</a:t>
            </a:r>
          </a:p>
        </p:txBody>
      </p:sp>
      <p:pic>
        <p:nvPicPr>
          <p:cNvPr id="10" name="Picture 9" descr="Image:  An female supervisor going over check-in procedures with a responder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9600" y="1155700"/>
            <a:ext cx="1562100" cy="36068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Accountability (2 of 2)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5108575" cy="4646612"/>
          </a:xfrm>
        </p:spPr>
        <p:txBody>
          <a:bodyPr/>
          <a:lstStyle/>
          <a:p>
            <a:pPr marL="463550" lvl="1" indent="-349250" eaLnBrk="1" hangingPunct="1"/>
            <a:r>
              <a:rPr lang="en-US" sz="2400" smtClean="0">
                <a:solidFill>
                  <a:srgbClr val="C00000"/>
                </a:solidFill>
              </a:rPr>
              <a:t>Span of Control.</a:t>
            </a:r>
            <a:r>
              <a:rPr lang="en-US" sz="2400" smtClean="0"/>
              <a:t>  Supervisors must be able to adequately supervise and control their subordinates, as well as communicate with and manage all resources under their supervision.</a:t>
            </a:r>
          </a:p>
          <a:p>
            <a:pPr marL="463550" lvl="1" indent="-349250" eaLnBrk="1" hangingPunct="1"/>
            <a:r>
              <a:rPr lang="en-US" sz="2400" smtClean="0">
                <a:solidFill>
                  <a:srgbClr val="C00000"/>
                </a:solidFill>
              </a:rPr>
              <a:t>Resource Tracking.</a:t>
            </a:r>
            <a:r>
              <a:rPr lang="en-US" sz="2400" smtClean="0"/>
              <a:t>  Supervisors must record and report resource status changes as they occur.</a:t>
            </a:r>
          </a:p>
        </p:txBody>
      </p:sp>
      <p:pic>
        <p:nvPicPr>
          <p:cNvPr id="48137" name="Picture 9" descr="Image:  Person reviewing a resource tracking repor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488" y="1214438"/>
            <a:ext cx="2444750" cy="33401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ICS Features:  Overview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648200" y="1066800"/>
            <a:ext cx="4038600" cy="4525963"/>
          </a:xfrm>
          <a:noFill/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Facilities and Resources</a:t>
            </a:r>
          </a:p>
          <a:p>
            <a:pPr marL="909638" lvl="2" indent="-225425" eaLnBrk="1" hangingPunct="1"/>
            <a:r>
              <a:rPr lang="en-US" sz="1800" smtClean="0"/>
              <a:t>Comprehensive resource management</a:t>
            </a:r>
          </a:p>
          <a:p>
            <a:pPr marL="909638" lvl="2" indent="-225425" eaLnBrk="1" hangingPunct="1"/>
            <a:r>
              <a:rPr lang="en-US" sz="1800" smtClean="0"/>
              <a:t>Incident locations and facilities</a:t>
            </a:r>
          </a:p>
          <a:p>
            <a:pPr marL="463550" lvl="1" indent="-349250" eaLnBrk="1" hangingPunct="1"/>
            <a:r>
              <a:rPr lang="en-US" sz="1800" smtClean="0"/>
              <a:t>Communications/Information Management</a:t>
            </a:r>
          </a:p>
          <a:p>
            <a:pPr marL="909638" lvl="2" indent="-225425" eaLnBrk="1" hangingPunct="1"/>
            <a:r>
              <a:rPr lang="en-US" sz="1800" smtClean="0"/>
              <a:t>Integrated communications</a:t>
            </a:r>
          </a:p>
          <a:p>
            <a:pPr marL="909638" lvl="2" indent="-225425" eaLnBrk="1" hangingPunct="1"/>
            <a:r>
              <a:rPr lang="en-US" sz="1800" smtClean="0"/>
              <a:t>Information and intelligence management</a:t>
            </a:r>
          </a:p>
          <a:p>
            <a:pPr marL="463550" lvl="1" indent="-349250" eaLnBrk="1" hangingPunct="1"/>
            <a:r>
              <a:rPr lang="en-US" sz="1800" smtClean="0"/>
              <a:t>Professionalism</a:t>
            </a:r>
          </a:p>
          <a:p>
            <a:pPr marL="909638" lvl="2" indent="-225425" eaLnBrk="1" hangingPunct="1"/>
            <a:r>
              <a:rPr lang="en-US" sz="1800" smtClean="0"/>
              <a:t>Accountability</a:t>
            </a:r>
          </a:p>
          <a:p>
            <a:pPr marL="909638" lvl="2" indent="-225425" eaLnBrk="1" hangingPunct="1"/>
            <a:r>
              <a:rPr lang="en-US" sz="1800" smtClean="0"/>
              <a:t>Dispatch/Deployment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7500" y="1066800"/>
            <a:ext cx="4140200" cy="4525963"/>
          </a:xfrm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Standardization</a:t>
            </a:r>
          </a:p>
          <a:p>
            <a:pPr marL="909638" lvl="2" indent="-225425" eaLnBrk="1" hangingPunct="1"/>
            <a:r>
              <a:rPr lang="en-US" sz="1800" smtClean="0"/>
              <a:t>Common terminology</a:t>
            </a:r>
          </a:p>
          <a:p>
            <a:pPr marL="463550" lvl="1" indent="-349250" eaLnBrk="1" hangingPunct="1"/>
            <a:r>
              <a:rPr lang="en-US" sz="1800" smtClean="0"/>
              <a:t>Command</a:t>
            </a:r>
          </a:p>
          <a:p>
            <a:pPr marL="909638" lvl="2" indent="-225425" eaLnBrk="1" hangingPunct="1"/>
            <a:r>
              <a:rPr lang="en-US" sz="1800" smtClean="0"/>
              <a:t>Establishment and transfer of command</a:t>
            </a:r>
          </a:p>
          <a:p>
            <a:pPr marL="909638" lvl="2" indent="-225425" eaLnBrk="1" hangingPunct="1"/>
            <a:r>
              <a:rPr lang="en-US" sz="1800" smtClean="0"/>
              <a:t>Chain of command and unity of command</a:t>
            </a:r>
          </a:p>
          <a:p>
            <a:pPr marL="463550" lvl="1" indent="-349250" eaLnBrk="1" hangingPunct="1"/>
            <a:r>
              <a:rPr lang="en-US" sz="1800" smtClean="0"/>
              <a:t>Planning/Organizational Structure</a:t>
            </a:r>
          </a:p>
          <a:p>
            <a:pPr marL="909638" lvl="2" indent="-225425" eaLnBrk="1" hangingPunct="1"/>
            <a:r>
              <a:rPr lang="en-US" sz="1800" smtClean="0"/>
              <a:t>Management by objectives </a:t>
            </a:r>
          </a:p>
          <a:p>
            <a:pPr marL="909638" lvl="2" indent="-225425" eaLnBrk="1" hangingPunct="1"/>
            <a:r>
              <a:rPr lang="en-US" sz="1800" smtClean="0"/>
              <a:t>Incident Action Plan (IAP)</a:t>
            </a:r>
          </a:p>
          <a:p>
            <a:pPr marL="909638" lvl="2" indent="-225425" eaLnBrk="1" hangingPunct="1"/>
            <a:r>
              <a:rPr lang="en-US" sz="1800" smtClean="0"/>
              <a:t>Modular organization</a:t>
            </a:r>
          </a:p>
          <a:p>
            <a:pPr marL="909638" lvl="2" indent="-225425" eaLnBrk="1" hangingPunct="1"/>
            <a:r>
              <a:rPr lang="en-US" sz="1800" smtClean="0"/>
              <a:t>Manageable span of control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Dispatch/Deployment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5511800" cy="46466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At any incident:</a:t>
            </a:r>
          </a:p>
          <a:p>
            <a:pPr lvl="1" eaLnBrk="1" hangingPunct="1">
              <a:tabLst/>
            </a:pPr>
            <a:r>
              <a:rPr lang="en-US" sz="2400" dirty="0" smtClean="0"/>
              <a:t>The situation must be </a:t>
            </a:r>
            <a:br>
              <a:rPr lang="en-US" sz="2400" dirty="0" smtClean="0"/>
            </a:br>
            <a:r>
              <a:rPr lang="en-US" sz="2400" dirty="0" smtClean="0"/>
              <a:t>assessed and the </a:t>
            </a:r>
            <a:br>
              <a:rPr lang="en-US" sz="2400" dirty="0" smtClean="0"/>
            </a:br>
            <a:r>
              <a:rPr lang="en-US" sz="2400" dirty="0" smtClean="0"/>
              <a:t>response planned. </a:t>
            </a:r>
          </a:p>
          <a:p>
            <a:pPr lvl="1" eaLnBrk="1" hangingPunct="1">
              <a:tabLst/>
            </a:pPr>
            <a:r>
              <a:rPr lang="en-US" sz="2400" dirty="0" smtClean="0"/>
              <a:t>Managing resources safely </a:t>
            </a:r>
            <a:br>
              <a:rPr lang="en-US" sz="2400" dirty="0" smtClean="0"/>
            </a:br>
            <a:r>
              <a:rPr lang="en-US" sz="2400" dirty="0" smtClean="0"/>
              <a:t>and effectively is the most </a:t>
            </a:r>
            <a:br>
              <a:rPr lang="en-US" sz="2400" dirty="0" smtClean="0"/>
            </a:br>
            <a:r>
              <a:rPr lang="en-US" sz="2400" dirty="0" smtClean="0"/>
              <a:t>important consideration.</a:t>
            </a:r>
          </a:p>
          <a:p>
            <a:pPr lvl="1" eaLnBrk="1" hangingPunct="1">
              <a:tabLst/>
            </a:pPr>
            <a:r>
              <a:rPr lang="en-US" sz="2400" dirty="0" smtClean="0"/>
              <a:t>Personnel and equipment  </a:t>
            </a:r>
            <a:br>
              <a:rPr lang="en-US" sz="2400" dirty="0" smtClean="0"/>
            </a:br>
            <a:r>
              <a:rPr lang="en-US" sz="2400" u="sng" dirty="0" smtClean="0"/>
              <a:t>should respond only when requested or when dispatched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by an appropriate </a:t>
            </a:r>
            <a:r>
              <a:rPr lang="en-US" sz="2400" dirty="0" smtClean="0"/>
              <a:t>authority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6" name="Picture 5" descr="Image:  A person checking their deployment assignment by computer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05475" y="1244600"/>
            <a:ext cx="2747963" cy="37719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7"/>
          <p:cNvSpPr>
            <a:spLocks noGrp="1"/>
          </p:cNvSpPr>
          <p:nvPr>
            <p:ph sz="half" idx="2"/>
          </p:nvPr>
        </p:nvSpPr>
        <p:spPr>
          <a:xfrm>
            <a:off x="1701800" y="2119313"/>
            <a:ext cx="5205413" cy="2465566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dirty="0" smtClean="0"/>
              <a:t>Why shouldn’t personnel arrive at an incident without being requested or dispatched? </a:t>
            </a:r>
          </a:p>
          <a:p>
            <a:pPr>
              <a:buFontTx/>
              <a:buNone/>
            </a:pPr>
            <a:endParaRPr lang="en-US" sz="3000" dirty="0" smtClean="0"/>
          </a:p>
        </p:txBody>
      </p:sp>
      <p:sp>
        <p:nvSpPr>
          <p:cNvPr id="4710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Activity:  Deployment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dirty="0" smtClean="0"/>
              <a:t>Instructions</a:t>
            </a:r>
            <a:r>
              <a:rPr lang="en-US" sz="3000" dirty="0" smtClean="0"/>
              <a:t>:  Working individually . . 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dirty="0" smtClean="0"/>
              <a:t>Review the scenario and answer the question presented in the Student Manual.</a:t>
            </a:r>
          </a:p>
          <a:p>
            <a:pPr marL="628650" lvl="1" indent="-514350" eaLnBrk="1" hangingPunct="1">
              <a:buFont typeface="Times New Roman" pitchFamily="18" charset="0"/>
              <a:buAutoNum type="arabicPeriod"/>
              <a:tabLst/>
            </a:pPr>
            <a:r>
              <a:rPr lang="en-US" sz="3000" dirty="0" smtClean="0"/>
              <a:t>Be prepared to share your answer in 5 minutes</a:t>
            </a:r>
            <a:r>
              <a:rPr lang="en-US" sz="3000" dirty="0" smtClean="0"/>
              <a:t>.</a:t>
            </a:r>
            <a:endParaRPr lang="en-US" sz="3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(1 of 2)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ICS:</a:t>
            </a:r>
          </a:p>
          <a:p>
            <a:pPr lvl="1" eaLnBrk="1" hangingPunct="1">
              <a:tabLst/>
            </a:pPr>
            <a:r>
              <a:rPr lang="en-US" sz="2700" smtClean="0"/>
              <a:t>Utilizes management features including the </a:t>
            </a:r>
            <a:r>
              <a:rPr lang="en-US" sz="2700" u="sng" smtClean="0"/>
              <a:t>use of common terminology</a:t>
            </a:r>
            <a:r>
              <a:rPr lang="en-US" sz="2700" smtClean="0"/>
              <a:t> and a </a:t>
            </a:r>
            <a:r>
              <a:rPr lang="en-US" sz="2700" u="sng" smtClean="0"/>
              <a:t>modular organizational structure</a:t>
            </a:r>
            <a:r>
              <a:rPr lang="en-US" sz="2700" smtClean="0"/>
              <a:t>.</a:t>
            </a:r>
          </a:p>
          <a:p>
            <a:pPr lvl="1" eaLnBrk="1" hangingPunct="1">
              <a:tabLst/>
            </a:pPr>
            <a:r>
              <a:rPr lang="en-US" sz="2700" smtClean="0"/>
              <a:t>Emphasizes effective </a:t>
            </a:r>
            <a:r>
              <a:rPr lang="en-US" sz="2700" u="sng" smtClean="0"/>
              <a:t>planning</a:t>
            </a:r>
            <a:r>
              <a:rPr lang="en-US" sz="2700" smtClean="0"/>
              <a:t> through the use of </a:t>
            </a:r>
            <a:r>
              <a:rPr lang="en-US" sz="2700" u="sng" smtClean="0"/>
              <a:t>management by objectives</a:t>
            </a:r>
            <a:r>
              <a:rPr lang="en-US" sz="2700" smtClean="0"/>
              <a:t> and </a:t>
            </a:r>
            <a:r>
              <a:rPr lang="en-US" sz="2700" u="sng" smtClean="0"/>
              <a:t>Incident Action Plans</a:t>
            </a:r>
            <a:r>
              <a:rPr lang="en-US" sz="2700" smtClean="0"/>
              <a:t>. </a:t>
            </a:r>
          </a:p>
          <a:p>
            <a:pPr lvl="1" eaLnBrk="1" hangingPunct="1">
              <a:tabLst/>
            </a:pPr>
            <a:r>
              <a:rPr lang="en-US" sz="2700" smtClean="0"/>
              <a:t>Supports responders by providing data they need through effective </a:t>
            </a:r>
            <a:r>
              <a:rPr lang="en-US" sz="2700" u="sng" smtClean="0"/>
              <a:t>information and intelligence management</a:t>
            </a:r>
            <a:r>
              <a:rPr lang="en-US" sz="2700" smtClean="0"/>
              <a:t>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(2 of 2)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ICS: </a:t>
            </a:r>
          </a:p>
          <a:p>
            <a:pPr lvl="1" eaLnBrk="1" hangingPunct="1">
              <a:tabLst/>
            </a:pPr>
            <a:r>
              <a:rPr lang="en-US" smtClean="0"/>
              <a:t>Utilizes the principles of </a:t>
            </a:r>
            <a:r>
              <a:rPr lang="en-US" u="sng" smtClean="0"/>
              <a:t>chain of command</a:t>
            </a:r>
            <a:r>
              <a:rPr lang="en-US" smtClean="0"/>
              <a:t>, </a:t>
            </a:r>
            <a:r>
              <a:rPr lang="en-US" u="sng" smtClean="0"/>
              <a:t>unity of command</a:t>
            </a:r>
            <a:r>
              <a:rPr lang="en-US" smtClean="0"/>
              <a:t>, and </a:t>
            </a:r>
            <a:r>
              <a:rPr lang="en-US" u="sng" smtClean="0"/>
              <a:t>transfer of command</a:t>
            </a:r>
            <a:r>
              <a:rPr lang="en-US" smtClean="0"/>
              <a:t>. </a:t>
            </a:r>
          </a:p>
          <a:p>
            <a:pPr lvl="1" eaLnBrk="1" hangingPunct="1">
              <a:tabLst/>
            </a:pPr>
            <a:r>
              <a:rPr lang="en-US" smtClean="0"/>
              <a:t>Ensures full utilization of incident resources by maintaining a </a:t>
            </a:r>
            <a:r>
              <a:rPr lang="en-US" u="sng" smtClean="0"/>
              <a:t>manageable span of control</a:t>
            </a:r>
            <a:r>
              <a:rPr lang="en-US" smtClean="0"/>
              <a:t>, establishing predesignated </a:t>
            </a:r>
            <a:r>
              <a:rPr lang="en-US" u="sng" smtClean="0"/>
              <a:t>incident facilities</a:t>
            </a:r>
            <a:r>
              <a:rPr lang="en-US" smtClean="0"/>
              <a:t>, implementing </a:t>
            </a:r>
            <a:r>
              <a:rPr lang="en-US" u="sng" smtClean="0"/>
              <a:t>resource management</a:t>
            </a:r>
            <a:r>
              <a:rPr lang="en-US" smtClean="0"/>
              <a:t> practices, and ensuring </a:t>
            </a:r>
            <a:r>
              <a:rPr lang="en-US" u="sng" smtClean="0"/>
              <a:t>integrated communications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Terminology – No Codes!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697413" cy="4646612"/>
          </a:xfrm>
        </p:spPr>
        <p:txBody>
          <a:bodyPr/>
          <a:lstStyle/>
          <a:p>
            <a:pPr eaLnBrk="1" hangingPunct="1"/>
            <a:r>
              <a:rPr lang="en-US" smtClean="0"/>
              <a:t>Using common terminology helps define:</a:t>
            </a:r>
          </a:p>
          <a:p>
            <a:pPr lvl="1" eaLnBrk="1" hangingPunct="1">
              <a:tabLst/>
            </a:pPr>
            <a:r>
              <a:rPr lang="en-US" smtClean="0"/>
              <a:t>Organizational functions.</a:t>
            </a:r>
          </a:p>
          <a:p>
            <a:pPr lvl="1" eaLnBrk="1" hangingPunct="1">
              <a:tabLst/>
            </a:pPr>
            <a:r>
              <a:rPr lang="en-US" smtClean="0"/>
              <a:t>Incident facilities.</a:t>
            </a:r>
          </a:p>
          <a:p>
            <a:pPr lvl="1" eaLnBrk="1" hangingPunct="1">
              <a:tabLst/>
            </a:pPr>
            <a:r>
              <a:rPr lang="en-US" smtClean="0"/>
              <a:t>Resource descriptions.</a:t>
            </a:r>
          </a:p>
          <a:p>
            <a:pPr lvl="1" eaLnBrk="1" hangingPunct="1">
              <a:tabLst/>
            </a:pPr>
            <a:r>
              <a:rPr lang="en-US" smtClean="0"/>
              <a:t>Position titles.</a:t>
            </a:r>
          </a:p>
        </p:txBody>
      </p:sp>
      <p:pic>
        <p:nvPicPr>
          <p:cNvPr id="9224" name="Picture 8" descr="Image:  Female responder using a hand-held radio at a disaster sit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825" y="1241425"/>
            <a:ext cx="2619375" cy="35814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>
            <a:spLocks noGrp="1"/>
          </p:cNvSpPr>
          <p:nvPr>
            <p:ph sz="half" idx="2"/>
          </p:nvPr>
        </p:nvSpPr>
        <p:spPr>
          <a:xfrm>
            <a:off x="1781175" y="2198688"/>
            <a:ext cx="5205413" cy="1119187"/>
          </a:xfrm>
        </p:spPr>
        <p:txBody>
          <a:bodyPr/>
          <a:lstStyle/>
          <a:p>
            <a:pPr>
              <a:buFontTx/>
              <a:buNone/>
            </a:pPr>
            <a:r>
              <a:rPr lang="en-US" sz="3400" smtClean="0"/>
              <a:t>Why should you use plain English during an incident response?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Plain English?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EMT = Emergency Medical Treatment</a:t>
            </a:r>
          </a:p>
          <a:p>
            <a:pPr eaLnBrk="1" hangingPunct="1"/>
            <a:r>
              <a:rPr lang="en-US" sz="2600" smtClean="0"/>
              <a:t>EMT = Emergency Medical Technician    </a:t>
            </a:r>
          </a:p>
          <a:p>
            <a:pPr eaLnBrk="1" hangingPunct="1"/>
            <a:r>
              <a:rPr lang="en-US" sz="2600" smtClean="0"/>
              <a:t>EMT = Emergency Management Team  </a:t>
            </a:r>
          </a:p>
          <a:p>
            <a:pPr eaLnBrk="1" hangingPunct="1"/>
            <a:r>
              <a:rPr lang="en-US" sz="2600" smtClean="0"/>
              <a:t>EMT = Eastern Mediterranean Time (GMT+0200)    </a:t>
            </a:r>
          </a:p>
          <a:p>
            <a:pPr eaLnBrk="1" hangingPunct="1"/>
            <a:r>
              <a:rPr lang="en-US" sz="2600" smtClean="0"/>
              <a:t>EMT = Effective Methods Team    </a:t>
            </a:r>
          </a:p>
          <a:p>
            <a:pPr eaLnBrk="1" hangingPunct="1"/>
            <a:r>
              <a:rPr lang="en-US" sz="2600" smtClean="0"/>
              <a:t>EMT = Effects Management Tool </a:t>
            </a:r>
          </a:p>
          <a:p>
            <a:pPr eaLnBrk="1" hangingPunct="1"/>
            <a:r>
              <a:rPr lang="en-US" sz="2600" smtClean="0"/>
              <a:t>EMT = El Monte, CA (airport code)    </a:t>
            </a:r>
          </a:p>
          <a:p>
            <a:pPr eaLnBrk="1" hangingPunct="1"/>
            <a:r>
              <a:rPr lang="en-US" sz="2600" smtClean="0"/>
              <a:t>EMT = Electron Microscope Tomography    </a:t>
            </a:r>
          </a:p>
          <a:p>
            <a:pPr eaLnBrk="1" hangingPunct="1"/>
            <a:r>
              <a:rPr lang="en-US" sz="2600" smtClean="0"/>
              <a:t>EMT = Email Money Transfer</a:t>
            </a:r>
          </a:p>
          <a:p>
            <a:pPr eaLnBrk="1" hangingPunct="1"/>
            <a:endParaRPr lang="en-US" sz="26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ICS Features:  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600" y="1054100"/>
            <a:ext cx="4140200" cy="4525963"/>
          </a:xfrm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Standardization</a:t>
            </a:r>
          </a:p>
          <a:p>
            <a:pPr marL="909638" lvl="2" indent="-225425" eaLnBrk="1" hangingPunct="1"/>
            <a:r>
              <a:rPr lang="en-US" sz="1800" smtClean="0"/>
              <a:t>Common terminology</a:t>
            </a:r>
          </a:p>
          <a:p>
            <a:pPr marL="463550" lvl="1" indent="-349250" eaLnBrk="1" hangingPunct="1"/>
            <a:r>
              <a:rPr lang="en-US" sz="2400" smtClean="0">
                <a:solidFill>
                  <a:srgbClr val="C00000"/>
                </a:solidFill>
              </a:rPr>
              <a:t>Command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Establishment and transfer of command</a:t>
            </a:r>
          </a:p>
          <a:p>
            <a:pPr marL="909638" lvl="2" indent="-225425" eaLnBrk="1" hangingPunct="1"/>
            <a:r>
              <a:rPr lang="en-US" sz="1800" smtClean="0">
                <a:solidFill>
                  <a:srgbClr val="C00000"/>
                </a:solidFill>
              </a:rPr>
              <a:t>Chain of command and unity of command</a:t>
            </a:r>
            <a:endParaRPr lang="en-US" sz="1800" smtClean="0">
              <a:solidFill>
                <a:srgbClr val="92D050"/>
              </a:solidFill>
            </a:endParaRPr>
          </a:p>
          <a:p>
            <a:pPr marL="463550" lvl="1" indent="-349250" eaLnBrk="1" hangingPunct="1"/>
            <a:r>
              <a:rPr lang="en-US" sz="1800" smtClean="0"/>
              <a:t>Planning/Organizational Structure</a:t>
            </a:r>
          </a:p>
          <a:p>
            <a:pPr marL="909638" lvl="2" indent="-225425" eaLnBrk="1" hangingPunct="1"/>
            <a:r>
              <a:rPr lang="en-US" sz="1800" smtClean="0"/>
              <a:t>Management by objectives </a:t>
            </a:r>
          </a:p>
          <a:p>
            <a:pPr marL="909638" lvl="2" indent="-225425" eaLnBrk="1" hangingPunct="1"/>
            <a:r>
              <a:rPr lang="en-US" sz="1800" smtClean="0"/>
              <a:t>Incident Action Plan (IAP)</a:t>
            </a:r>
          </a:p>
          <a:p>
            <a:pPr marL="909638" lvl="2" indent="-225425" eaLnBrk="1" hangingPunct="1"/>
            <a:r>
              <a:rPr lang="en-US" sz="1800" smtClean="0"/>
              <a:t>Modular organization</a:t>
            </a:r>
          </a:p>
          <a:p>
            <a:pPr marL="909638" lvl="2" indent="-225425" eaLnBrk="1" hangingPunct="1"/>
            <a:r>
              <a:rPr lang="en-US" sz="1800" smtClean="0"/>
              <a:t>Manageable span of control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737100" y="1066800"/>
            <a:ext cx="4038600" cy="4525963"/>
          </a:xfrm>
          <a:noFill/>
        </p:spPr>
        <p:txBody>
          <a:bodyPr/>
          <a:lstStyle/>
          <a:p>
            <a:pPr marL="463550" lvl="1" indent="-349250" eaLnBrk="1" hangingPunct="1"/>
            <a:r>
              <a:rPr lang="en-US" sz="1800" smtClean="0"/>
              <a:t>Facilities and Resources</a:t>
            </a:r>
          </a:p>
          <a:p>
            <a:pPr marL="909638" lvl="2" indent="-225425" eaLnBrk="1" hangingPunct="1"/>
            <a:r>
              <a:rPr lang="en-US" sz="1800" smtClean="0"/>
              <a:t>Comprehensive resource management</a:t>
            </a:r>
          </a:p>
          <a:p>
            <a:pPr marL="909638" lvl="2" indent="-225425" eaLnBrk="1" hangingPunct="1"/>
            <a:r>
              <a:rPr lang="en-US" sz="1800" smtClean="0"/>
              <a:t>Incident locations and facilities</a:t>
            </a:r>
          </a:p>
          <a:p>
            <a:pPr marL="463550" lvl="1" indent="-349250" eaLnBrk="1" hangingPunct="1"/>
            <a:r>
              <a:rPr lang="en-US" sz="1800" smtClean="0"/>
              <a:t>Communications/Information Management</a:t>
            </a:r>
          </a:p>
          <a:p>
            <a:pPr marL="909638" lvl="2" indent="-225425" eaLnBrk="1" hangingPunct="1"/>
            <a:r>
              <a:rPr lang="en-US" sz="1800" smtClean="0"/>
              <a:t>Integrated communications</a:t>
            </a:r>
          </a:p>
          <a:p>
            <a:pPr marL="909638" lvl="2" indent="-225425" eaLnBrk="1" hangingPunct="1"/>
            <a:r>
              <a:rPr lang="en-US" sz="1800" smtClean="0"/>
              <a:t>Information and intelligence management</a:t>
            </a:r>
          </a:p>
          <a:p>
            <a:pPr marL="463550" lvl="1" indent="-349250" eaLnBrk="1" hangingPunct="1"/>
            <a:r>
              <a:rPr lang="en-US" sz="1800" smtClean="0"/>
              <a:t>Professionalism</a:t>
            </a:r>
          </a:p>
          <a:p>
            <a:pPr marL="909638" lvl="2" indent="-225425" eaLnBrk="1" hangingPunct="1"/>
            <a:r>
              <a:rPr lang="en-US" sz="1800" smtClean="0"/>
              <a:t>Accountability</a:t>
            </a:r>
          </a:p>
          <a:p>
            <a:pPr marL="909638" lvl="2" indent="-225425" eaLnBrk="1" hangingPunct="1"/>
            <a:r>
              <a:rPr lang="en-US" sz="1800" smtClean="0"/>
              <a:t>Dispatch/Deployment 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241300" y="1676400"/>
            <a:ext cx="723900" cy="622300"/>
          </a:xfrm>
          <a:prstGeom prst="rightArrow">
            <a:avLst>
              <a:gd name="adj1" fmla="val 50000"/>
              <a:gd name="adj2" fmla="val 29082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Command:  Definition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86100" y="1068388"/>
            <a:ext cx="5689600" cy="4646612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</a:rPr>
              <a:t>Command</a:t>
            </a:r>
            <a:r>
              <a:rPr lang="en-US" smtClean="0"/>
              <a:t>:  The act of directing, ordering, or controlling, by virtue of </a:t>
            </a:r>
            <a:r>
              <a:rPr lang="en-US" u="sng" smtClean="0">
                <a:solidFill>
                  <a:srgbClr val="FF0000"/>
                </a:solidFill>
              </a:rPr>
              <a:t>explicit</a:t>
            </a:r>
            <a:r>
              <a:rPr lang="en-US" smtClean="0"/>
              <a:t> statutory, regulatory, or delegated authority.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At an incident scene, the Incident Commander has the authority to assume command!</a:t>
            </a:r>
          </a:p>
          <a:p>
            <a:pPr eaLnBrk="1" hangingPunct="1"/>
            <a:endParaRPr lang="en-US" smtClean="0"/>
          </a:p>
        </p:txBody>
      </p:sp>
      <p:pic>
        <p:nvPicPr>
          <p:cNvPr id="57352" name="Picture 8" descr="Image:  Cover of the NIM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1192213"/>
            <a:ext cx="2143125" cy="277177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b3cffaca-52ae-4b43-ba6f-0b61c76eab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1F9574493A54E8DEC486376A2C933" ma:contentTypeVersion="2" ma:contentTypeDescription="Create a new document." ma:contentTypeScope="" ma:versionID="dfe6c15630988c61423f04bb52a17d48">
  <xsd:schema xmlns:xsd="http://www.w3.org/2001/XMLSchema" xmlns:p="http://schemas.microsoft.com/office/2006/metadata/properties" xmlns:ns2="b3cffaca-52ae-4b43-ba6f-0b61c76eab17" targetNamespace="http://schemas.microsoft.com/office/2006/metadata/properties" ma:root="true" ma:fieldsID="77a62b3c5fc6faebadda2c09e83b31b1" ns2:_="">
    <xsd:import namespace="b3cffaca-52ae-4b43-ba6f-0b61c76eab17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3cffaca-52ae-4b43-ba6f-0b61c76eab17" elementFormDefault="qualified">
    <xsd:import namespace="http://schemas.microsoft.com/office/2006/documentManagement/types"/>
    <xsd:element name="Next_x0020_Course_x0020_Date" ma:index="9" nillable="true" ma:displayName="Next Course Date" ma:format="DateOnly" ma:internalName="Next_x0020_Cours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FE59667-6622-452E-BD30-1F400028B806}">
  <ds:schemaRefs>
    <ds:schemaRef ds:uri="http://schemas.microsoft.com/office/2006/metadata/properties"/>
    <ds:schemaRef ds:uri="http://schemas.microsoft.com/office/infopath/2007/PartnerControls"/>
    <ds:schemaRef ds:uri="b3cffaca-52ae-4b43-ba6f-0b61c76eab17"/>
  </ds:schemaRefs>
</ds:datastoreItem>
</file>

<file path=customXml/itemProps2.xml><?xml version="1.0" encoding="utf-8"?>
<ds:datastoreItem xmlns:ds="http://schemas.openxmlformats.org/officeDocument/2006/customXml" ds:itemID="{44D879C5-107F-4059-9D49-C2F2CFF54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F8435-978F-429D-96AE-E4AC00A1F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faca-52ae-4b43-ba6f-0b61c76eab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38593</TotalTime>
  <Words>1609</Words>
  <Application>Microsoft Office PowerPoint</Application>
  <PresentationFormat>On-screen Show (4:3)</PresentationFormat>
  <Paragraphs>311</Paragraphs>
  <Slides>44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1_Default Design</vt:lpstr>
      <vt:lpstr>Unit 3: </vt:lpstr>
      <vt:lpstr>Unit Objectives</vt:lpstr>
      <vt:lpstr>PowerPoint Presentation</vt:lpstr>
      <vt:lpstr>ICS Features:  Overview</vt:lpstr>
      <vt:lpstr>Common Terminology – No Codes!</vt:lpstr>
      <vt:lpstr>Discussion Question</vt:lpstr>
      <vt:lpstr>Why Plain English?</vt:lpstr>
      <vt:lpstr>ICS Features:  Overview</vt:lpstr>
      <vt:lpstr>Command:  Definition</vt:lpstr>
      <vt:lpstr>Transfer of Command</vt:lpstr>
      <vt:lpstr>When Command Is Transferred</vt:lpstr>
      <vt:lpstr>Discussion Question</vt:lpstr>
      <vt:lpstr>Chain of Command</vt:lpstr>
      <vt:lpstr>Unity of Command</vt:lpstr>
      <vt:lpstr>Activity:  Assuming Command</vt:lpstr>
      <vt:lpstr>ICS Features:  Overview</vt:lpstr>
      <vt:lpstr>Management by Objectives</vt:lpstr>
      <vt:lpstr>ICS Organization</vt:lpstr>
      <vt:lpstr>Modular Organization</vt:lpstr>
      <vt:lpstr>Incident Action Planning</vt:lpstr>
      <vt:lpstr>Elements of an Incident Action Plan</vt:lpstr>
      <vt:lpstr>Activity:  Incident Action Plan</vt:lpstr>
      <vt:lpstr>Manageable Span of Control</vt:lpstr>
      <vt:lpstr>ICS Management:  Span of Control</vt:lpstr>
      <vt:lpstr>Activity:  Span of Control</vt:lpstr>
      <vt:lpstr>ICS Features:  Overview</vt:lpstr>
      <vt:lpstr>PowerPoint Presentation</vt:lpstr>
      <vt:lpstr>Incident Facility Map Symbols</vt:lpstr>
      <vt:lpstr>Incident Facilities:  Summary</vt:lpstr>
      <vt:lpstr>Resources:  Definition</vt:lpstr>
      <vt:lpstr>Resource Management</vt:lpstr>
      <vt:lpstr>Activity:  Staging Areas</vt:lpstr>
      <vt:lpstr>ICS Features:  Overview</vt:lpstr>
      <vt:lpstr>Integrated Communications</vt:lpstr>
      <vt:lpstr>Discussion Question</vt:lpstr>
      <vt:lpstr>Activity:  Information Management</vt:lpstr>
      <vt:lpstr>ICS Features:  Overview</vt:lpstr>
      <vt:lpstr>Accountability (1 of 2)</vt:lpstr>
      <vt:lpstr>Accountability (2 of 2)</vt:lpstr>
      <vt:lpstr>Dispatch/Deployment</vt:lpstr>
      <vt:lpstr>Discussion Question</vt:lpstr>
      <vt:lpstr>Activity:  Deployment</vt:lpstr>
      <vt:lpstr>Summary (1 of 2)</vt:lpstr>
      <vt:lpstr>Summary (2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Sharon</dc:creator>
  <cp:lastModifiedBy>bmcdanne</cp:lastModifiedBy>
  <cp:revision>2530</cp:revision>
  <cp:lastPrinted>2005-07-05T17:26:47Z</cp:lastPrinted>
  <dcterms:created xsi:type="dcterms:W3CDTF">2004-12-03T17:53:15Z</dcterms:created>
  <dcterms:modified xsi:type="dcterms:W3CDTF">2014-01-29T17:13:44Z</dcterms:modified>
</cp:coreProperties>
</file>