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4"/>
  </p:sldMasterIdLst>
  <p:notesMasterIdLst>
    <p:notesMasterId r:id="rId23"/>
  </p:notesMasterIdLst>
  <p:handoutMasterIdLst>
    <p:handoutMasterId r:id="rId24"/>
  </p:handoutMasterIdLst>
  <p:sldIdLst>
    <p:sldId id="628" r:id="rId5"/>
    <p:sldId id="629" r:id="rId6"/>
    <p:sldId id="630" r:id="rId7"/>
    <p:sldId id="631" r:id="rId8"/>
    <p:sldId id="649" r:id="rId9"/>
    <p:sldId id="634" r:id="rId10"/>
    <p:sldId id="636" r:id="rId11"/>
    <p:sldId id="650" r:id="rId12"/>
    <p:sldId id="639" r:id="rId13"/>
    <p:sldId id="651" r:id="rId14"/>
    <p:sldId id="641" r:id="rId15"/>
    <p:sldId id="653" r:id="rId16"/>
    <p:sldId id="642" r:id="rId17"/>
    <p:sldId id="643" r:id="rId18"/>
    <p:sldId id="644" r:id="rId19"/>
    <p:sldId id="652" r:id="rId20"/>
    <p:sldId id="647" r:id="rId21"/>
    <p:sldId id="648" r:id="rId2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D2E8F6"/>
    <a:srgbClr val="006699"/>
    <a:srgbClr val="EBD0C1"/>
    <a:srgbClr val="A40000"/>
    <a:srgbClr val="D2EBC1"/>
    <a:srgbClr val="006600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87" autoAdjust="0"/>
  </p:normalViewPr>
  <p:slideViewPr>
    <p:cSldViewPr snapToGrid="0">
      <p:cViewPr varScale="1">
        <p:scale>
          <a:sx n="95" d="100"/>
          <a:sy n="95" d="100"/>
        </p:scale>
        <p:origin x="-90" y="-90"/>
      </p:cViewPr>
      <p:guideLst>
        <p:guide orient="horz" pos="720"/>
        <p:guide pos="2880"/>
      </p:guideLst>
    </p:cSldViewPr>
  </p:slideViewPr>
  <p:outlineViewPr>
    <p:cViewPr>
      <p:scale>
        <a:sx n="33" d="100"/>
        <a:sy n="33" d="100"/>
      </p:scale>
      <p:origin x="0" y="30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232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9713"/>
            <a:ext cx="3170238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9713"/>
            <a:ext cx="3170237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2C7B5CED-FA5C-472F-B75A-50921AC141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399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C8EBA5A-C3B5-46C8-909E-9F48E165D9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7287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Header Placeholder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IS-700.A:  National Incident Management System, An Introduction</a:t>
            </a:r>
          </a:p>
        </p:txBody>
      </p:sp>
      <p:sp>
        <p:nvSpPr>
          <p:cNvPr id="28675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2009</a:t>
            </a:r>
          </a:p>
        </p:txBody>
      </p:sp>
      <p:sp>
        <p:nvSpPr>
          <p:cNvPr id="28676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2.</a:t>
            </a:r>
            <a:fld id="{DB8AD643-8C2A-4DFE-84C0-BCE6109C0D76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245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715994-020F-4C21-8452-75494CD6B85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bkgFEMA_v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2"/>
          <p:cNvSpPr>
            <a:spLocks noChangeArrowheads="1"/>
          </p:cNvSpPr>
          <p:nvPr userDrawn="1"/>
        </p:nvSpPr>
        <p:spPr bwMode="gray">
          <a:xfrm>
            <a:off x="6248400" y="59690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 Visual 4.</a:t>
            </a:r>
            <a:fld id="{FFBE1315-83BA-46A8-8A95-4DE82BAF2592}" type="slidenum">
              <a:rPr lang="en-US" sz="1400" b="1">
                <a:solidFill>
                  <a:schemeClr val="bg1"/>
                </a:solidFill>
                <a:latin typeface="+mn-lt"/>
              </a:rPr>
              <a:pPr algn="r">
                <a:defRPr/>
              </a:pPr>
              <a:t>‹#›</a:t>
            </a:fld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 userDrawn="1"/>
        </p:nvSpPr>
        <p:spPr bwMode="gray">
          <a:xfrm>
            <a:off x="2890838" y="6181725"/>
            <a:ext cx="6253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ts val="0"/>
              </a:spcBef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Incident Commander and Command Staff Functions</a:t>
            </a:r>
          </a:p>
        </p:txBody>
      </p:sp>
      <p:sp>
        <p:nvSpPr>
          <p:cNvPr id="37891" name="Rectangle 4"/>
          <p:cNvSpPr>
            <a:spLocks noGrp="1" noChangeAspect="1" noChangeArrowheads="1"/>
          </p:cNvSpPr>
          <p:nvPr>
            <p:ph type="ctrTitle"/>
          </p:nvPr>
        </p:nvSpPr>
        <p:spPr>
          <a:xfrm>
            <a:off x="736600" y="1901825"/>
            <a:ext cx="7772400" cy="1470025"/>
          </a:xfrm>
        </p:spPr>
        <p:txBody>
          <a:bodyPr/>
          <a:lstStyle>
            <a:lvl1pPr>
              <a:defRPr sz="44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892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00100" y="25781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4000">
                <a:latin typeface="Times New Roman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85055531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tabLst/>
              <a:defRPr sz="2800">
                <a:latin typeface="+mn-lt"/>
              </a:defRPr>
            </a:lvl1pPr>
            <a:lvl2pPr>
              <a:tabLst>
                <a:tab pos="457200" algn="l"/>
              </a:tabLst>
              <a:defRPr sz="2800">
                <a:latin typeface="+mn-lt"/>
              </a:defRPr>
            </a:lvl2pPr>
            <a:lvl3pPr>
              <a:defRPr sz="2800">
                <a:latin typeface="+mn-lt"/>
              </a:defRPr>
            </a:lvl3pPr>
            <a:lvl4pPr>
              <a:defRPr sz="2800">
                <a:latin typeface="+mn-lt"/>
              </a:defRPr>
            </a:lvl4pPr>
            <a:lvl5pPr>
              <a:defRPr sz="28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842019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PbkgFEMA_v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2"/>
          <p:cNvSpPr>
            <a:spLocks noChangeArrowheads="1"/>
          </p:cNvSpPr>
          <p:nvPr userDrawn="1"/>
        </p:nvSpPr>
        <p:spPr bwMode="gray">
          <a:xfrm>
            <a:off x="6248400" y="59690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Visual 4.</a:t>
            </a:r>
            <a:fld id="{C8E78801-A72E-4BA6-91C6-09F3CDD0FDFD}" type="slidenum">
              <a:rPr lang="en-US" sz="1400" b="1">
                <a:solidFill>
                  <a:schemeClr val="bg1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en-US" sz="1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 userDrawn="1"/>
        </p:nvSpPr>
        <p:spPr bwMode="gray">
          <a:xfrm>
            <a:off x="2890838" y="6181725"/>
            <a:ext cx="6253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ts val="0"/>
              </a:spcBef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Incident Commander and Command Staff Functions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6562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8388"/>
            <a:ext cx="4038600" cy="4646612"/>
          </a:xfrm>
        </p:spPr>
        <p:txBody>
          <a:bodyPr/>
          <a:lstStyle>
            <a:lvl1pPr marL="0" indent="0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8388"/>
            <a:ext cx="4038600" cy="4646612"/>
          </a:xfrm>
        </p:spPr>
        <p:txBody>
          <a:bodyPr/>
          <a:lstStyle>
            <a:lvl1pPr marL="0" indent="0"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18538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85" y="4558352"/>
            <a:ext cx="7948684" cy="910988"/>
          </a:xfrm>
          <a:solidFill>
            <a:srgbClr val="000066"/>
          </a:solidFill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068388"/>
            <a:ext cx="7936173" cy="3162418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397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70517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 userDrawn="1"/>
        </p:nvSpPr>
        <p:spPr>
          <a:xfrm>
            <a:off x="1146412" y="1555844"/>
            <a:ext cx="6632812" cy="3016156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1860076" y="2340588"/>
            <a:ext cx="5205484" cy="1119116"/>
          </a:xfrm>
          <a:noFill/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556016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0347357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half" idx="13"/>
          </p:nvPr>
        </p:nvSpPr>
        <p:spPr>
          <a:xfrm>
            <a:off x="635011" y="4264172"/>
            <a:ext cx="7948684" cy="683500"/>
          </a:xfrm>
          <a:solidFill>
            <a:srgbClr val="000066"/>
          </a:solidFill>
        </p:spPr>
        <p:txBody>
          <a:bodyPr/>
          <a:lstStyle>
            <a:lvl1pPr marL="0" indent="0">
              <a:defRPr sz="24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12"/>
          </p:nvPr>
        </p:nvSpPr>
        <p:spPr>
          <a:xfrm>
            <a:off x="631473" y="3473792"/>
            <a:ext cx="7948684" cy="683500"/>
          </a:xfrm>
          <a:solidFill>
            <a:srgbClr val="000066"/>
          </a:solidFill>
        </p:spPr>
        <p:txBody>
          <a:bodyPr/>
          <a:lstStyle>
            <a:lvl1pPr marL="0" indent="0">
              <a:defRPr sz="24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642105" y="2708261"/>
            <a:ext cx="7948684" cy="683500"/>
          </a:xfrm>
          <a:solidFill>
            <a:srgbClr val="000066"/>
          </a:solidFill>
        </p:spPr>
        <p:txBody>
          <a:bodyPr/>
          <a:lstStyle>
            <a:lvl1pPr marL="0" indent="0">
              <a:defRPr sz="24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0"/>
          </p:nvPr>
        </p:nvSpPr>
        <p:spPr>
          <a:xfrm>
            <a:off x="652739" y="1932096"/>
            <a:ext cx="7948684" cy="683500"/>
          </a:xfrm>
          <a:solidFill>
            <a:srgbClr val="000066"/>
          </a:solidFill>
        </p:spPr>
        <p:txBody>
          <a:bodyPr/>
          <a:lstStyle>
            <a:lvl1pPr marL="0" indent="0">
              <a:defRPr sz="24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2"/>
          </p:nvPr>
        </p:nvSpPr>
        <p:spPr>
          <a:xfrm>
            <a:off x="631474" y="1177198"/>
            <a:ext cx="7948684" cy="683500"/>
          </a:xfrm>
          <a:solidFill>
            <a:srgbClr val="000066"/>
          </a:solidFill>
        </p:spPr>
        <p:txBody>
          <a:bodyPr/>
          <a:lstStyle>
            <a:lvl1pPr marL="0" indent="0">
              <a:defRPr sz="24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23884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205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bkgFEMA_v0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457200" y="990600"/>
            <a:ext cx="8077200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2"/>
          <p:cNvSpPr>
            <a:spLocks noChangeArrowheads="1"/>
          </p:cNvSpPr>
          <p:nvPr/>
        </p:nvSpPr>
        <p:spPr bwMode="gray">
          <a:xfrm>
            <a:off x="6248400" y="59690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 Visual 4.</a:t>
            </a:r>
            <a:fld id="{F4DFCFF7-7B14-4B29-9450-141B776F02EF}" type="slidenum">
              <a:rPr lang="en-US" sz="1400" b="1">
                <a:solidFill>
                  <a:schemeClr val="bg1"/>
                </a:solidFill>
                <a:latin typeface="+mn-lt"/>
              </a:rPr>
              <a:pPr algn="r">
                <a:defRPr/>
              </a:pPr>
              <a:t>‹#›</a:t>
            </a:fld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gray">
          <a:xfrm>
            <a:off x="2890838" y="6181725"/>
            <a:ext cx="6253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ts val="0"/>
              </a:spcBef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Incident Commander and Command Staff Functions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83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0" r:id="rId1"/>
    <p:sldLayoutId id="2147484494" r:id="rId2"/>
    <p:sldLayoutId id="2147484501" r:id="rId3"/>
    <p:sldLayoutId id="2147484495" r:id="rId4"/>
    <p:sldLayoutId id="2147484496" r:id="rId5"/>
    <p:sldLayoutId id="2147484502" r:id="rId6"/>
    <p:sldLayoutId id="2147484497" r:id="rId7"/>
    <p:sldLayoutId id="2147484498" r:id="rId8"/>
    <p:sldLayoutId id="2147484499" r:id="rId9"/>
  </p:sldLayoutIdLst>
  <p:transition>
    <p:wipe dir="r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tabLst>
          <a:tab pos="457200" algn="l"/>
        </a:tabLst>
        <a:defRPr sz="2800" b="1">
          <a:solidFill>
            <a:srgbClr val="000066"/>
          </a:solidFill>
          <a:latin typeface="+mn-lt"/>
          <a:ea typeface="+mn-ea"/>
          <a:cs typeface="+mn-cs"/>
        </a:defRPr>
      </a:lvl1pPr>
      <a:lvl2pPr marL="4572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57200" algn="l"/>
        </a:tabLst>
        <a:defRPr sz="2800" b="1">
          <a:solidFill>
            <a:srgbClr val="000066"/>
          </a:solidFill>
          <a:latin typeface="+mn-lt"/>
          <a:cs typeface="+mn-cs"/>
        </a:defRPr>
      </a:lvl2pPr>
      <a:lvl3pPr marL="9144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914400" algn="l"/>
        </a:tabLst>
        <a:defRPr sz="2800" b="1">
          <a:solidFill>
            <a:srgbClr val="000066"/>
          </a:solidFill>
          <a:latin typeface="+mn-lt"/>
          <a:cs typeface="+mn-cs"/>
        </a:defRPr>
      </a:lvl3pPr>
      <a:lvl4pPr marL="13716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1371600" algn="l"/>
        </a:tabLst>
        <a:defRPr sz="2800" b="1">
          <a:solidFill>
            <a:srgbClr val="000066"/>
          </a:solidFill>
          <a:latin typeface="+mn-lt"/>
          <a:cs typeface="+mn-cs"/>
        </a:defRPr>
      </a:lvl4pPr>
      <a:lvl5pPr marL="21748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5pPr>
      <a:lvl6pPr marL="26320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6pPr>
      <a:lvl7pPr marL="30892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7pPr>
      <a:lvl8pPr marL="35464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8pPr>
      <a:lvl9pPr marL="40036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3.xml"/><Relationship Id="rId1" Type="http://schemas.openxmlformats.org/officeDocument/2006/relationships/video" Target="file:///C:\Users\Admin\Desktop\ICS100\ICS%20100b%20Classroom\Visuals\ICS100b_Unit4_Video.wmv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9"/>
          <p:cNvSpPr>
            <a:spLocks noGrp="1" noChangeAspect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Unit 4:</a:t>
            </a:r>
            <a:br>
              <a:rPr lang="en-US" sz="4000" dirty="0" smtClean="0"/>
            </a:br>
            <a:endParaRPr lang="en-US" sz="3600" dirty="0" smtClean="0"/>
          </a:p>
        </p:txBody>
      </p:sp>
      <p:sp>
        <p:nvSpPr>
          <p:cNvPr id="5123" name="Subtitle 3"/>
          <p:cNvSpPr>
            <a:spLocks noGrp="1"/>
          </p:cNvSpPr>
          <p:nvPr>
            <p:ph type="subTitle" idx="1"/>
          </p:nvPr>
        </p:nvSpPr>
        <p:spPr>
          <a:xfrm>
            <a:off x="749300" y="2578100"/>
            <a:ext cx="6400800" cy="1752600"/>
          </a:xfrm>
        </p:spPr>
        <p:txBody>
          <a:bodyPr/>
          <a:lstStyle/>
          <a:p>
            <a:r>
              <a:rPr lang="en-US" smtClean="0"/>
              <a:t>Incident Commander </a:t>
            </a:r>
            <a:br>
              <a:rPr lang="en-US" smtClean="0"/>
            </a:br>
            <a:r>
              <a:rPr lang="en-US" smtClean="0"/>
              <a:t>and Command Staff Functions</a:t>
            </a:r>
          </a:p>
        </p:txBody>
      </p:sp>
      <p:pic>
        <p:nvPicPr>
          <p:cNvPr id="4100" name="Picture 4" descr="Image:  Incident Commander on a hand-held radio."/>
          <p:cNvPicPr>
            <a:picLocks noChangeAspect="1" noChangeArrowheads="1"/>
          </p:cNvPicPr>
          <p:nvPr/>
        </p:nvPicPr>
        <p:blipFill>
          <a:blip r:embed="rId3"/>
          <a:srcRect l="4852" t="8765" r="18414" b="14256"/>
          <a:stretch>
            <a:fillRect/>
          </a:stretch>
        </p:blipFill>
        <p:spPr bwMode="auto">
          <a:xfrm>
            <a:off x="5849938" y="1289050"/>
            <a:ext cx="2871787" cy="3841750"/>
          </a:xfrm>
          <a:prstGeom prst="rect">
            <a:avLst/>
          </a:prstGeom>
          <a:noFill/>
          <a:ln w="9525" algn="ctr">
            <a:solidFill>
              <a:srgbClr val="25387D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4"/>
          <p:cNvSpPr>
            <a:spLocks noGrp="1"/>
          </p:cNvSpPr>
          <p:nvPr>
            <p:ph sz="half" idx="2"/>
          </p:nvPr>
        </p:nvSpPr>
        <p:spPr>
          <a:xfrm>
            <a:off x="1765300" y="2073275"/>
            <a:ext cx="5205413" cy="1119188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smtClean="0"/>
              <a:t>What needs to occur before the Deputy Incident Commander assumes control? </a:t>
            </a:r>
          </a:p>
        </p:txBody>
      </p:sp>
      <p:sp>
        <p:nvSpPr>
          <p:cNvPr id="1433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</a:t>
            </a: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Expanding the Organization</a:t>
            </a:r>
          </a:p>
        </p:txBody>
      </p:sp>
      <p:grpSp>
        <p:nvGrpSpPr>
          <p:cNvPr id="15363" name="Group 25" descr="Slide:  Expanding the Organization&#10;&#10;Incident Command Organization Chart  &#10;&#10;Command Staff:  Provides information, safety, and liaison services for the entire organization and corresponds to Public Informaton Officer, Safety Officer and Liaison Officer.&#10;&#10;General Staff:  Delegated functional responsibilities corresponds to Operations Section, Planning Section, Logistics Section, and Finance/Admin Section"/>
          <p:cNvGrpSpPr>
            <a:grpSpLocks/>
          </p:cNvGrpSpPr>
          <p:nvPr/>
        </p:nvGrpSpPr>
        <p:grpSpPr bwMode="auto">
          <a:xfrm>
            <a:off x="355600" y="1546225"/>
            <a:ext cx="8597900" cy="3976688"/>
            <a:chOff x="355600" y="1546225"/>
            <a:chExt cx="8597900" cy="3976310"/>
          </a:xfrm>
        </p:grpSpPr>
        <p:sp>
          <p:nvSpPr>
            <p:cNvPr id="15364" name="Line 7"/>
            <p:cNvSpPr>
              <a:spLocks noChangeShapeType="1"/>
            </p:cNvSpPr>
            <p:nvPr/>
          </p:nvSpPr>
          <p:spPr bwMode="auto">
            <a:xfrm flipV="1">
              <a:off x="2695575" y="4111625"/>
              <a:ext cx="0" cy="228600"/>
            </a:xfrm>
            <a:prstGeom prst="line">
              <a:avLst/>
            </a:prstGeom>
            <a:noFill/>
            <a:ln w="22225">
              <a:solidFill>
                <a:srgbClr val="25387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5" name="Line 8"/>
            <p:cNvSpPr>
              <a:spLocks noChangeShapeType="1"/>
            </p:cNvSpPr>
            <p:nvPr/>
          </p:nvSpPr>
          <p:spPr bwMode="auto">
            <a:xfrm flipV="1">
              <a:off x="4410075" y="4111625"/>
              <a:ext cx="0" cy="228600"/>
            </a:xfrm>
            <a:prstGeom prst="line">
              <a:avLst/>
            </a:prstGeom>
            <a:noFill/>
            <a:ln w="22225">
              <a:solidFill>
                <a:srgbClr val="25387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366" name="Group 22"/>
            <p:cNvGrpSpPr>
              <a:grpSpLocks/>
            </p:cNvGrpSpPr>
            <p:nvPr/>
          </p:nvGrpSpPr>
          <p:grpSpPr bwMode="auto">
            <a:xfrm>
              <a:off x="355600" y="1546225"/>
              <a:ext cx="8597900" cy="3976310"/>
              <a:chOff x="546100" y="1181100"/>
              <a:chExt cx="8597900" cy="3976310"/>
            </a:xfrm>
          </p:grpSpPr>
          <p:sp>
            <p:nvSpPr>
              <p:cNvPr id="15367" name="Line 5"/>
              <p:cNvSpPr>
                <a:spLocks noChangeShapeType="1"/>
              </p:cNvSpPr>
              <p:nvPr/>
            </p:nvSpPr>
            <p:spPr bwMode="auto">
              <a:xfrm flipV="1">
                <a:off x="3546475" y="1625600"/>
                <a:ext cx="0" cy="2103438"/>
              </a:xfrm>
              <a:prstGeom prst="line">
                <a:avLst/>
              </a:prstGeom>
              <a:noFill/>
              <a:ln w="22225">
                <a:solidFill>
                  <a:srgbClr val="25387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8" name="Line 6"/>
              <p:cNvSpPr>
                <a:spLocks noChangeShapeType="1"/>
              </p:cNvSpPr>
              <p:nvPr/>
            </p:nvSpPr>
            <p:spPr bwMode="auto">
              <a:xfrm flipH="1">
                <a:off x="3543300" y="2667000"/>
                <a:ext cx="1090613" cy="0"/>
              </a:xfrm>
              <a:prstGeom prst="line">
                <a:avLst/>
              </a:prstGeom>
              <a:noFill/>
              <a:ln w="22225">
                <a:solidFill>
                  <a:srgbClr val="25387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9" name="AutoShape 9"/>
              <p:cNvSpPr>
                <a:spLocks/>
              </p:cNvSpPr>
              <p:nvPr/>
            </p:nvSpPr>
            <p:spPr bwMode="auto">
              <a:xfrm>
                <a:off x="6619875" y="3886200"/>
                <a:ext cx="257175" cy="533400"/>
              </a:xfrm>
              <a:prstGeom prst="rightBrace">
                <a:avLst>
                  <a:gd name="adj1" fmla="val 17284"/>
                  <a:gd name="adj2" fmla="val 50000"/>
                </a:avLst>
              </a:prstGeom>
              <a:noFill/>
              <a:ln w="22225">
                <a:solidFill>
                  <a:srgbClr val="25387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0" name="AutoShape 10"/>
              <p:cNvSpPr>
                <a:spLocks/>
              </p:cNvSpPr>
              <p:nvPr/>
            </p:nvSpPr>
            <p:spPr bwMode="auto">
              <a:xfrm>
                <a:off x="5662613" y="1905000"/>
                <a:ext cx="333375" cy="1524000"/>
              </a:xfrm>
              <a:prstGeom prst="rightBrace">
                <a:avLst>
                  <a:gd name="adj1" fmla="val 38095"/>
                  <a:gd name="adj2" fmla="val 53241"/>
                </a:avLst>
              </a:prstGeom>
              <a:noFill/>
              <a:ln w="22225">
                <a:solidFill>
                  <a:srgbClr val="25387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1" name="Text Box 11"/>
              <p:cNvSpPr txBox="1">
                <a:spLocks noChangeArrowheads="1"/>
              </p:cNvSpPr>
              <p:nvPr/>
            </p:nvSpPr>
            <p:spPr bwMode="auto">
              <a:xfrm>
                <a:off x="6016625" y="1593850"/>
                <a:ext cx="2746375" cy="1631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600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1pPr>
                <a:lvl2pPr marL="742950" indent="-285750" eaLnBrk="0" hangingPunct="0">
                  <a:defRPr sz="2600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2pPr>
                <a:lvl3pPr marL="1143000" indent="-228600" eaLnBrk="0" hangingPunct="0">
                  <a:defRPr sz="2600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3pPr>
                <a:lvl4pPr marL="1600200" indent="-228600" eaLnBrk="0" hangingPunct="0">
                  <a:defRPr sz="2600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4pPr>
                <a:lvl5pPr marL="2057400" indent="-228600" eaLnBrk="0" hangingPunct="0">
                  <a:defRPr sz="2600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 dirty="0">
                    <a:solidFill>
                      <a:srgbClr val="CC0000"/>
                    </a:solidFill>
                    <a:latin typeface="Arial" charset="0"/>
                  </a:rPr>
                  <a:t>Command Staff:  </a:t>
                </a:r>
                <a:r>
                  <a:rPr lang="en-US" sz="2000" b="1" dirty="0">
                    <a:solidFill>
                      <a:srgbClr val="25387D"/>
                    </a:solidFill>
                    <a:latin typeface="Arial" charset="0"/>
                  </a:rPr>
                  <a:t>Provide information, safety, and liaison services for the entire organization.</a:t>
                </a:r>
              </a:p>
            </p:txBody>
          </p:sp>
          <p:sp>
            <p:nvSpPr>
              <p:cNvPr id="192524" name="AutoShape 12"/>
              <p:cNvSpPr>
                <a:spLocks noChangeArrowheads="1"/>
              </p:cNvSpPr>
              <p:nvPr/>
            </p:nvSpPr>
            <p:spPr bwMode="gray">
              <a:xfrm>
                <a:off x="2178050" y="3885943"/>
                <a:ext cx="1371600" cy="533349"/>
              </a:xfrm>
              <a:prstGeom prst="cube">
                <a:avLst>
                  <a:gd name="adj" fmla="val 8333"/>
                </a:avLst>
              </a:prstGeom>
              <a:solidFill>
                <a:schemeClr val="bg1"/>
              </a:solidFill>
              <a:ln w="9525">
                <a:solidFill>
                  <a:srgbClr val="25387D"/>
                </a:solidFill>
                <a:miter lim="800000"/>
                <a:headEnd/>
                <a:tailEnd/>
              </a:ln>
              <a:effectLst/>
            </p:spPr>
            <p:txBody>
              <a:bodyPr wrap="none" bIns="18288" anchor="ctr"/>
              <a:lstStyle/>
              <a:p>
                <a:pPr algn="ctr">
                  <a:lnSpc>
                    <a:spcPct val="85000"/>
                  </a:lnSpc>
                  <a:defRPr/>
                </a:pPr>
                <a:r>
                  <a:rPr lang="en-US" sz="1300" b="1" dirty="0">
                    <a:solidFill>
                      <a:srgbClr val="1D3B59"/>
                    </a:solidFill>
                    <a:latin typeface="Arial" charset="0"/>
                    <a:cs typeface="+mn-cs"/>
                  </a:rPr>
                  <a:t>Planning</a:t>
                </a:r>
              </a:p>
              <a:p>
                <a:pPr algn="ctr">
                  <a:lnSpc>
                    <a:spcPct val="85000"/>
                  </a:lnSpc>
                  <a:defRPr/>
                </a:pPr>
                <a:r>
                  <a:rPr lang="en-US" sz="1300" b="1" dirty="0">
                    <a:solidFill>
                      <a:srgbClr val="1D3B59"/>
                    </a:solidFill>
                    <a:latin typeface="Arial" charset="0"/>
                    <a:cs typeface="+mn-cs"/>
                  </a:rPr>
                  <a:t>Section</a:t>
                </a:r>
              </a:p>
            </p:txBody>
          </p:sp>
          <p:sp>
            <p:nvSpPr>
              <p:cNvPr id="192525" name="AutoShape 13"/>
              <p:cNvSpPr>
                <a:spLocks noChangeArrowheads="1"/>
              </p:cNvSpPr>
              <p:nvPr/>
            </p:nvSpPr>
            <p:spPr bwMode="gray">
              <a:xfrm>
                <a:off x="3756025" y="3885943"/>
                <a:ext cx="1371600" cy="533349"/>
              </a:xfrm>
              <a:prstGeom prst="cube">
                <a:avLst>
                  <a:gd name="adj" fmla="val 8333"/>
                </a:avLst>
              </a:prstGeom>
              <a:solidFill>
                <a:schemeClr val="bg1"/>
              </a:solidFill>
              <a:ln w="9525">
                <a:solidFill>
                  <a:srgbClr val="25387D"/>
                </a:solidFill>
                <a:miter lim="800000"/>
                <a:headEnd/>
                <a:tailEnd/>
              </a:ln>
              <a:effectLst/>
            </p:spPr>
            <p:txBody>
              <a:bodyPr wrap="none" bIns="18288" anchor="ctr"/>
              <a:lstStyle/>
              <a:p>
                <a:pPr algn="ctr">
                  <a:lnSpc>
                    <a:spcPct val="85000"/>
                  </a:lnSpc>
                  <a:defRPr/>
                </a:pPr>
                <a:r>
                  <a:rPr lang="en-US" sz="1300" b="1" dirty="0">
                    <a:solidFill>
                      <a:srgbClr val="1D3B59"/>
                    </a:solidFill>
                    <a:latin typeface="Arial" charset="0"/>
                    <a:cs typeface="+mn-cs"/>
                  </a:rPr>
                  <a:t>Logistics</a:t>
                </a:r>
              </a:p>
              <a:p>
                <a:pPr algn="ctr">
                  <a:lnSpc>
                    <a:spcPct val="85000"/>
                  </a:lnSpc>
                  <a:defRPr/>
                </a:pPr>
                <a:r>
                  <a:rPr lang="en-US" sz="1300" b="1" dirty="0">
                    <a:solidFill>
                      <a:srgbClr val="1D3B59"/>
                    </a:solidFill>
                    <a:latin typeface="Arial" charset="0"/>
                    <a:cs typeface="+mn-cs"/>
                  </a:rPr>
                  <a:t>Section</a:t>
                </a:r>
              </a:p>
            </p:txBody>
          </p:sp>
          <p:sp>
            <p:nvSpPr>
              <p:cNvPr id="15374" name="Line 14"/>
              <p:cNvSpPr>
                <a:spLocks noChangeShapeType="1"/>
              </p:cNvSpPr>
              <p:nvPr/>
            </p:nvSpPr>
            <p:spPr bwMode="auto">
              <a:xfrm flipH="1">
                <a:off x="3546475" y="2133600"/>
                <a:ext cx="995363" cy="0"/>
              </a:xfrm>
              <a:prstGeom prst="line">
                <a:avLst/>
              </a:prstGeom>
              <a:noFill/>
              <a:ln w="22225">
                <a:solidFill>
                  <a:srgbClr val="25387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5" name="Line 15"/>
              <p:cNvSpPr>
                <a:spLocks noChangeShapeType="1"/>
              </p:cNvSpPr>
              <p:nvPr/>
            </p:nvSpPr>
            <p:spPr bwMode="auto">
              <a:xfrm flipH="1">
                <a:off x="3546475" y="3276600"/>
                <a:ext cx="1071563" cy="0"/>
              </a:xfrm>
              <a:prstGeom prst="line">
                <a:avLst/>
              </a:prstGeom>
              <a:noFill/>
              <a:ln w="22225">
                <a:solidFill>
                  <a:srgbClr val="25387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528" name="AutoShape 16"/>
              <p:cNvSpPr>
                <a:spLocks noChangeArrowheads="1"/>
              </p:cNvSpPr>
              <p:nvPr/>
            </p:nvSpPr>
            <p:spPr bwMode="auto">
              <a:xfrm>
                <a:off x="3910013" y="2971630"/>
                <a:ext cx="1676400" cy="533349"/>
              </a:xfrm>
              <a:prstGeom prst="cube">
                <a:avLst>
                  <a:gd name="adj" fmla="val 8333"/>
                </a:avLst>
              </a:prstGeom>
              <a:solidFill>
                <a:schemeClr val="bg1"/>
              </a:solidFill>
              <a:ln w="9525">
                <a:solidFill>
                  <a:srgbClr val="25387D"/>
                </a:solidFill>
                <a:miter lim="800000"/>
                <a:headEnd/>
                <a:tailEnd/>
              </a:ln>
              <a:effectLst/>
            </p:spPr>
            <p:txBody>
              <a:bodyPr wrap="none" bIns="18288" anchor="ctr"/>
              <a:lstStyle/>
              <a:p>
                <a:pPr algn="ctr">
                  <a:lnSpc>
                    <a:spcPct val="85000"/>
                  </a:lnSpc>
                  <a:defRPr/>
                </a:pPr>
                <a:r>
                  <a:rPr lang="en-US" sz="1300" b="1" dirty="0">
                    <a:solidFill>
                      <a:srgbClr val="1D3B59"/>
                    </a:solidFill>
                    <a:latin typeface="Arial" charset="0"/>
                    <a:cs typeface="+mn-cs"/>
                  </a:rPr>
                  <a:t>Liaison</a:t>
                </a:r>
              </a:p>
              <a:p>
                <a:pPr algn="ctr">
                  <a:lnSpc>
                    <a:spcPct val="85000"/>
                  </a:lnSpc>
                  <a:defRPr/>
                </a:pPr>
                <a:r>
                  <a:rPr lang="en-US" sz="1300" b="1" dirty="0">
                    <a:solidFill>
                      <a:srgbClr val="1D3B59"/>
                    </a:solidFill>
                    <a:latin typeface="Arial" charset="0"/>
                    <a:cs typeface="+mn-cs"/>
                  </a:rPr>
                  <a:t>Officer</a:t>
                </a:r>
                <a:endParaRPr lang="en-US" sz="1300" b="1" dirty="0">
                  <a:latin typeface="Arial" charset="0"/>
                  <a:cs typeface="+mn-cs"/>
                </a:endParaRPr>
              </a:p>
            </p:txBody>
          </p:sp>
          <p:sp>
            <p:nvSpPr>
              <p:cNvPr id="192529" name="AutoShape 17"/>
              <p:cNvSpPr>
                <a:spLocks noChangeArrowheads="1"/>
              </p:cNvSpPr>
              <p:nvPr/>
            </p:nvSpPr>
            <p:spPr bwMode="auto">
              <a:xfrm>
                <a:off x="3910013" y="2395423"/>
                <a:ext cx="1676400" cy="533349"/>
              </a:xfrm>
              <a:prstGeom prst="cube">
                <a:avLst>
                  <a:gd name="adj" fmla="val 11014"/>
                </a:avLst>
              </a:prstGeom>
              <a:solidFill>
                <a:schemeClr val="bg1"/>
              </a:solidFill>
              <a:ln w="9525">
                <a:solidFill>
                  <a:srgbClr val="25387D"/>
                </a:solidFill>
                <a:miter lim="800000"/>
                <a:headEnd/>
                <a:tailEnd/>
              </a:ln>
              <a:effectLst/>
            </p:spPr>
            <p:txBody>
              <a:bodyPr wrap="none" bIns="18288" anchor="ctr"/>
              <a:lstStyle/>
              <a:p>
                <a:pPr algn="ctr">
                  <a:lnSpc>
                    <a:spcPct val="85000"/>
                  </a:lnSpc>
                  <a:defRPr/>
                </a:pPr>
                <a:r>
                  <a:rPr lang="en-US" sz="1300" b="1" dirty="0">
                    <a:solidFill>
                      <a:srgbClr val="1D3B59"/>
                    </a:solidFill>
                    <a:latin typeface="Arial" charset="0"/>
                    <a:cs typeface="+mn-cs"/>
                  </a:rPr>
                  <a:t>Safety</a:t>
                </a:r>
              </a:p>
              <a:p>
                <a:pPr algn="ctr">
                  <a:lnSpc>
                    <a:spcPct val="85000"/>
                  </a:lnSpc>
                  <a:defRPr/>
                </a:pPr>
                <a:r>
                  <a:rPr lang="en-US" sz="1300" b="1" dirty="0">
                    <a:solidFill>
                      <a:srgbClr val="1D3B59"/>
                    </a:solidFill>
                    <a:latin typeface="Arial" charset="0"/>
                    <a:cs typeface="+mn-cs"/>
                  </a:rPr>
                  <a:t>Officer</a:t>
                </a:r>
                <a:endParaRPr lang="en-US" sz="1300" b="1" dirty="0">
                  <a:latin typeface="Arial" charset="0"/>
                  <a:cs typeface="+mn-cs"/>
                </a:endParaRPr>
              </a:p>
            </p:txBody>
          </p:sp>
          <p:sp>
            <p:nvSpPr>
              <p:cNvPr id="192530" name="AutoShape 18"/>
              <p:cNvSpPr>
                <a:spLocks noChangeArrowheads="1"/>
              </p:cNvSpPr>
              <p:nvPr/>
            </p:nvSpPr>
            <p:spPr bwMode="auto">
              <a:xfrm>
                <a:off x="3910013" y="1828738"/>
                <a:ext cx="1676400" cy="533349"/>
              </a:xfrm>
              <a:prstGeom prst="cube">
                <a:avLst>
                  <a:gd name="adj" fmla="val 11310"/>
                </a:avLst>
              </a:prstGeom>
              <a:solidFill>
                <a:schemeClr val="bg1"/>
              </a:solidFill>
              <a:ln w="9525">
                <a:solidFill>
                  <a:srgbClr val="25387D"/>
                </a:solidFill>
                <a:miter lim="800000"/>
                <a:headEnd/>
                <a:tailEnd/>
              </a:ln>
              <a:effectLst/>
            </p:spPr>
            <p:txBody>
              <a:bodyPr wrap="none" bIns="18288" anchor="ctr"/>
              <a:lstStyle/>
              <a:p>
                <a:pPr algn="ctr">
                  <a:lnSpc>
                    <a:spcPct val="85000"/>
                  </a:lnSpc>
                  <a:defRPr/>
                </a:pPr>
                <a:r>
                  <a:rPr lang="en-US" sz="1300" b="1" dirty="0">
                    <a:solidFill>
                      <a:srgbClr val="1D3B59"/>
                    </a:solidFill>
                    <a:latin typeface="Arial" charset="0"/>
                    <a:cs typeface="+mn-cs"/>
                  </a:rPr>
                  <a:t>Public Information</a:t>
                </a:r>
              </a:p>
              <a:p>
                <a:pPr algn="ctr">
                  <a:lnSpc>
                    <a:spcPct val="85000"/>
                  </a:lnSpc>
                  <a:defRPr/>
                </a:pPr>
                <a:r>
                  <a:rPr lang="en-US" sz="1300" b="1" dirty="0">
                    <a:solidFill>
                      <a:srgbClr val="1D3B59"/>
                    </a:solidFill>
                    <a:latin typeface="Arial" charset="0"/>
                    <a:cs typeface="+mn-cs"/>
                  </a:rPr>
                  <a:t>Officer</a:t>
                </a:r>
              </a:p>
            </p:txBody>
          </p:sp>
          <p:sp>
            <p:nvSpPr>
              <p:cNvPr id="15379" name="Text Box 21"/>
              <p:cNvSpPr txBox="1">
                <a:spLocks noChangeArrowheads="1"/>
              </p:cNvSpPr>
              <p:nvPr/>
            </p:nvSpPr>
            <p:spPr bwMode="auto">
              <a:xfrm>
                <a:off x="6858000" y="3587750"/>
                <a:ext cx="2286000" cy="1569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600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1pPr>
                <a:lvl2pPr marL="742950" indent="-285750" eaLnBrk="0" hangingPunct="0">
                  <a:defRPr sz="2600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2pPr>
                <a:lvl3pPr marL="1143000" indent="-228600" eaLnBrk="0" hangingPunct="0">
                  <a:defRPr sz="2600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3pPr>
                <a:lvl4pPr marL="1600200" indent="-228600" eaLnBrk="0" hangingPunct="0">
                  <a:defRPr sz="2600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4pPr>
                <a:lvl5pPr marL="2057400" indent="-228600" eaLnBrk="0" hangingPunct="0">
                  <a:defRPr sz="2600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>
                    <a:solidFill>
                      <a:srgbClr val="CC0000"/>
                    </a:solidFill>
                    <a:latin typeface="Arial" charset="0"/>
                  </a:rPr>
                  <a:t>General Staff: </a:t>
                </a:r>
                <a:r>
                  <a:rPr lang="en-US" sz="2000" b="1">
                    <a:solidFill>
                      <a:srgbClr val="25387D"/>
                    </a:solidFill>
                    <a:latin typeface="Arial" charset="0"/>
                  </a:rPr>
                  <a:t>Delegated functional responsibilities. </a:t>
                </a:r>
              </a:p>
              <a:p>
                <a:pPr eaLnBrk="1" hangingPunct="1"/>
                <a:endParaRPr lang="en-US" sz="1600" b="1">
                  <a:solidFill>
                    <a:srgbClr val="25387D"/>
                  </a:solidFill>
                  <a:latin typeface="Arial" charset="0"/>
                </a:endParaRPr>
              </a:p>
            </p:txBody>
          </p:sp>
          <p:cxnSp>
            <p:nvCxnSpPr>
              <p:cNvPr id="15380" name="AutoShape 22"/>
              <p:cNvCxnSpPr>
                <a:cxnSpLocks noChangeShapeType="1"/>
              </p:cNvCxnSpPr>
              <p:nvPr/>
            </p:nvCxnSpPr>
            <p:spPr bwMode="auto">
              <a:xfrm rot="-5400000">
                <a:off x="3530600" y="1409700"/>
                <a:ext cx="44450" cy="5149850"/>
              </a:xfrm>
              <a:prstGeom prst="bentConnector3">
                <a:avLst>
                  <a:gd name="adj1" fmla="val 614287"/>
                </a:avLst>
              </a:prstGeom>
              <a:noFill/>
              <a:ln w="22225">
                <a:solidFill>
                  <a:srgbClr val="25387D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92535" name="AutoShape 23"/>
              <p:cNvSpPr>
                <a:spLocks noChangeArrowheads="1"/>
              </p:cNvSpPr>
              <p:nvPr/>
            </p:nvSpPr>
            <p:spPr bwMode="gray">
              <a:xfrm>
                <a:off x="546100" y="3885943"/>
                <a:ext cx="1371600" cy="533349"/>
              </a:xfrm>
              <a:prstGeom prst="cube">
                <a:avLst>
                  <a:gd name="adj" fmla="val 8333"/>
                </a:avLst>
              </a:prstGeom>
              <a:solidFill>
                <a:schemeClr val="bg1"/>
              </a:solidFill>
              <a:ln w="9525">
                <a:solidFill>
                  <a:srgbClr val="25387D"/>
                </a:solidFill>
                <a:miter lim="800000"/>
                <a:headEnd/>
                <a:tailEnd/>
              </a:ln>
              <a:effectLst/>
            </p:spPr>
            <p:txBody>
              <a:bodyPr wrap="none" bIns="18288" anchor="ctr"/>
              <a:lstStyle/>
              <a:p>
                <a:pPr algn="ctr">
                  <a:lnSpc>
                    <a:spcPct val="85000"/>
                  </a:lnSpc>
                  <a:defRPr/>
                </a:pPr>
                <a:r>
                  <a:rPr lang="en-US" sz="1300" b="1" dirty="0">
                    <a:solidFill>
                      <a:srgbClr val="1D3B59"/>
                    </a:solidFill>
                    <a:latin typeface="Arial" charset="0"/>
                    <a:cs typeface="+mn-cs"/>
                  </a:rPr>
                  <a:t>Operations</a:t>
                </a:r>
              </a:p>
              <a:p>
                <a:pPr algn="ctr">
                  <a:lnSpc>
                    <a:spcPct val="85000"/>
                  </a:lnSpc>
                  <a:defRPr/>
                </a:pPr>
                <a:r>
                  <a:rPr lang="en-US" sz="1300" b="1" dirty="0">
                    <a:solidFill>
                      <a:srgbClr val="1D3B59"/>
                    </a:solidFill>
                    <a:latin typeface="Arial" charset="0"/>
                    <a:cs typeface="+mn-cs"/>
                  </a:rPr>
                  <a:t>Section</a:t>
                </a:r>
              </a:p>
            </p:txBody>
          </p:sp>
          <p:sp>
            <p:nvSpPr>
              <p:cNvPr id="192536" name="AutoShape 24"/>
              <p:cNvSpPr>
                <a:spLocks noChangeArrowheads="1"/>
              </p:cNvSpPr>
              <p:nvPr/>
            </p:nvSpPr>
            <p:spPr bwMode="gray">
              <a:xfrm>
                <a:off x="5270500" y="3885943"/>
                <a:ext cx="1371600" cy="533349"/>
              </a:xfrm>
              <a:prstGeom prst="cube">
                <a:avLst>
                  <a:gd name="adj" fmla="val 8333"/>
                </a:avLst>
              </a:prstGeom>
              <a:solidFill>
                <a:schemeClr val="bg1"/>
              </a:solidFill>
              <a:ln w="9525">
                <a:solidFill>
                  <a:srgbClr val="25387D"/>
                </a:solidFill>
                <a:miter lim="800000"/>
                <a:headEnd/>
                <a:tailEnd/>
              </a:ln>
              <a:effectLst/>
            </p:spPr>
            <p:txBody>
              <a:bodyPr wrap="none" bIns="18288" anchor="ctr"/>
              <a:lstStyle/>
              <a:p>
                <a:pPr algn="ctr">
                  <a:lnSpc>
                    <a:spcPct val="85000"/>
                  </a:lnSpc>
                  <a:defRPr/>
                </a:pPr>
                <a:r>
                  <a:rPr lang="en-US" sz="1300" b="1" dirty="0">
                    <a:solidFill>
                      <a:srgbClr val="1D3B59"/>
                    </a:solidFill>
                    <a:latin typeface="Arial" charset="0"/>
                    <a:cs typeface="+mn-cs"/>
                  </a:rPr>
                  <a:t>Finance/Admin</a:t>
                </a:r>
              </a:p>
              <a:p>
                <a:pPr algn="ctr">
                  <a:lnSpc>
                    <a:spcPct val="85000"/>
                  </a:lnSpc>
                  <a:defRPr/>
                </a:pPr>
                <a:r>
                  <a:rPr lang="en-US" sz="1300" b="1" dirty="0">
                    <a:solidFill>
                      <a:srgbClr val="1D3B59"/>
                    </a:solidFill>
                    <a:latin typeface="Arial" charset="0"/>
                    <a:cs typeface="+mn-cs"/>
                  </a:rPr>
                  <a:t>Section</a:t>
                </a:r>
              </a:p>
            </p:txBody>
          </p:sp>
          <p:sp>
            <p:nvSpPr>
              <p:cNvPr id="192531" name="AutoShape 19"/>
              <p:cNvSpPr>
                <a:spLocks noChangeArrowheads="1"/>
              </p:cNvSpPr>
              <p:nvPr/>
            </p:nvSpPr>
            <p:spPr bwMode="auto">
              <a:xfrm>
                <a:off x="2703513" y="1181100"/>
                <a:ext cx="1676400" cy="533349"/>
              </a:xfrm>
              <a:prstGeom prst="cube">
                <a:avLst>
                  <a:gd name="adj" fmla="val 8333"/>
                </a:avLst>
              </a:prstGeom>
              <a:solidFill>
                <a:srgbClr val="000066"/>
              </a:solidFill>
              <a:ln w="9525">
                <a:solidFill>
                  <a:srgbClr val="25387D"/>
                </a:solidFill>
                <a:miter lim="800000"/>
                <a:headEnd/>
                <a:tailEnd/>
              </a:ln>
              <a:effectLst/>
            </p:spPr>
            <p:txBody>
              <a:bodyPr wrap="none" bIns="18288" anchor="ctr"/>
              <a:lstStyle/>
              <a:p>
                <a:pPr algn="ctr">
                  <a:lnSpc>
                    <a:spcPct val="85000"/>
                  </a:lnSpc>
                  <a:defRPr/>
                </a:pPr>
                <a:r>
                  <a:rPr lang="en-US" sz="1300" b="1" dirty="0">
                    <a:solidFill>
                      <a:schemeClr val="bg1"/>
                    </a:solidFill>
                    <a:latin typeface="Arial" charset="0"/>
                    <a:cs typeface="+mn-cs"/>
                  </a:rPr>
                  <a:t>Incident</a:t>
                </a:r>
              </a:p>
              <a:p>
                <a:pPr algn="ctr">
                  <a:lnSpc>
                    <a:spcPct val="85000"/>
                  </a:lnSpc>
                  <a:defRPr/>
                </a:pPr>
                <a:r>
                  <a:rPr lang="en-US" sz="1300" b="1" dirty="0">
                    <a:solidFill>
                      <a:schemeClr val="bg1"/>
                    </a:solidFill>
                    <a:latin typeface="Arial" charset="0"/>
                    <a:cs typeface="+mn-cs"/>
                  </a:rPr>
                  <a:t>Command</a:t>
                </a:r>
              </a:p>
            </p:txBody>
          </p:sp>
        </p:grp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1485900" y="5319713"/>
            <a:ext cx="6153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Click on the image to start the video.</a:t>
            </a:r>
          </a:p>
        </p:txBody>
      </p:sp>
      <p:pic>
        <p:nvPicPr>
          <p:cNvPr id="7" name="ICS100b_Unit4_Video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550863"/>
            <a:ext cx="6096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2"/>
          <p:cNvSpPr>
            <a:spLocks noGrp="1"/>
          </p:cNvSpPr>
          <p:nvPr>
            <p:ph sz="half" idx="2"/>
          </p:nvPr>
        </p:nvSpPr>
        <p:spPr>
          <a:xfrm>
            <a:off x="1841500" y="4724400"/>
            <a:ext cx="5486400" cy="939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The Incident Commander approves information that the PIO releases.</a:t>
            </a:r>
          </a:p>
        </p:txBody>
      </p:sp>
      <p:sp>
        <p:nvSpPr>
          <p:cNvPr id="17411" name="Content Placeholder 26"/>
          <p:cNvSpPr>
            <a:spLocks noGrp="1"/>
          </p:cNvSpPr>
          <p:nvPr>
            <p:ph sz="half" idx="1"/>
          </p:nvPr>
        </p:nvSpPr>
        <p:spPr>
          <a:xfrm>
            <a:off x="3733800" y="1068388"/>
            <a:ext cx="4659313" cy="35639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 smtClean="0"/>
              <a:t>The Public Information Officer:  </a:t>
            </a:r>
          </a:p>
          <a:p>
            <a:pPr lvl="1" eaLnBrk="1" hangingPunct="1"/>
            <a:r>
              <a:rPr lang="en-US" sz="2400" dirty="0" smtClean="0"/>
              <a:t>Advises the Incident Commander on information dissemination and media relations.  </a:t>
            </a:r>
          </a:p>
          <a:p>
            <a:pPr lvl="1" eaLnBrk="1" hangingPunct="1"/>
            <a:r>
              <a:rPr lang="en-US" sz="2400" dirty="0" smtClean="0"/>
              <a:t>Obtains information from and provides information to the Planning Section, the community, and the media.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200" dirty="0" smtClean="0"/>
          </a:p>
          <a:p>
            <a:pPr eaLnBrk="1" hangingPunct="1"/>
            <a:endParaRPr lang="en-US" sz="2200" dirty="0" smtClean="0"/>
          </a:p>
        </p:txBody>
      </p:sp>
      <p:sp>
        <p:nvSpPr>
          <p:cNvPr id="17412" name="Rectangle 27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Public Information Officer (PIO)</a:t>
            </a:r>
          </a:p>
        </p:txBody>
      </p:sp>
      <p:grpSp>
        <p:nvGrpSpPr>
          <p:cNvPr id="17413" name="Group 11" descr="Small Org Chart with Public Information Officer highlighted."/>
          <p:cNvGrpSpPr>
            <a:grpSpLocks/>
          </p:cNvGrpSpPr>
          <p:nvPr/>
        </p:nvGrpSpPr>
        <p:grpSpPr bwMode="auto">
          <a:xfrm>
            <a:off x="444500" y="1193800"/>
            <a:ext cx="3228975" cy="2857500"/>
            <a:chOff x="498475" y="1181100"/>
            <a:chExt cx="2752965" cy="2324100"/>
          </a:xfrm>
        </p:grpSpPr>
        <p:sp>
          <p:nvSpPr>
            <p:cNvPr id="17414" name="Line 6"/>
            <p:cNvSpPr>
              <a:spLocks noChangeShapeType="1"/>
            </p:cNvSpPr>
            <p:nvPr/>
          </p:nvSpPr>
          <p:spPr bwMode="auto">
            <a:xfrm flipH="1">
              <a:off x="1338263" y="2667000"/>
              <a:ext cx="1090612" cy="0"/>
            </a:xfrm>
            <a:prstGeom prst="line">
              <a:avLst/>
            </a:prstGeom>
            <a:noFill/>
            <a:ln w="22225">
              <a:solidFill>
                <a:srgbClr val="25387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5" name="Line 14"/>
            <p:cNvSpPr>
              <a:spLocks noChangeShapeType="1"/>
            </p:cNvSpPr>
            <p:nvPr/>
          </p:nvSpPr>
          <p:spPr bwMode="auto">
            <a:xfrm flipH="1">
              <a:off x="1339850" y="2133600"/>
              <a:ext cx="995363" cy="0"/>
            </a:xfrm>
            <a:prstGeom prst="line">
              <a:avLst/>
            </a:prstGeom>
            <a:noFill/>
            <a:ln w="22225">
              <a:solidFill>
                <a:srgbClr val="25387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6" name="Line 15"/>
            <p:cNvSpPr>
              <a:spLocks noChangeShapeType="1"/>
            </p:cNvSpPr>
            <p:nvPr/>
          </p:nvSpPr>
          <p:spPr bwMode="auto">
            <a:xfrm flipH="1">
              <a:off x="1339850" y="3276600"/>
              <a:ext cx="1071563" cy="0"/>
            </a:xfrm>
            <a:prstGeom prst="line">
              <a:avLst/>
            </a:prstGeom>
            <a:noFill/>
            <a:ln w="22225">
              <a:solidFill>
                <a:srgbClr val="25387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AutoShape 16"/>
            <p:cNvSpPr>
              <a:spLocks noChangeArrowheads="1"/>
            </p:cNvSpPr>
            <p:nvPr/>
          </p:nvSpPr>
          <p:spPr bwMode="auto">
            <a:xfrm>
              <a:off x="1574487" y="2971949"/>
              <a:ext cx="1676953" cy="533251"/>
            </a:xfrm>
            <a:prstGeom prst="cube">
              <a:avLst>
                <a:gd name="adj" fmla="val 8333"/>
              </a:avLst>
            </a:prstGeom>
            <a:solidFill>
              <a:schemeClr val="bg1"/>
            </a:solidFill>
            <a:ln w="9525">
              <a:solidFill>
                <a:srgbClr val="25387D"/>
              </a:solidFill>
              <a:miter lim="800000"/>
              <a:headEnd/>
              <a:tailEnd/>
            </a:ln>
            <a:effectLst/>
          </p:spPr>
          <p:txBody>
            <a:bodyPr wrap="none" bIns="18288" anchor="ctr"/>
            <a:lstStyle/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Liaison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Officer</a:t>
              </a:r>
              <a:endParaRPr lang="en-US" sz="1300" b="1" dirty="0">
                <a:latin typeface="Arial" charset="0"/>
                <a:cs typeface="+mn-cs"/>
              </a:endParaRPr>
            </a:p>
          </p:txBody>
        </p:sp>
        <p:sp>
          <p:nvSpPr>
            <p:cNvPr id="23" name="AutoShape 17"/>
            <p:cNvSpPr>
              <a:spLocks noChangeArrowheads="1"/>
            </p:cNvSpPr>
            <p:nvPr/>
          </p:nvSpPr>
          <p:spPr bwMode="auto">
            <a:xfrm>
              <a:off x="1574487" y="2396088"/>
              <a:ext cx="1676953" cy="533251"/>
            </a:xfrm>
            <a:prstGeom prst="cube">
              <a:avLst>
                <a:gd name="adj" fmla="val 11014"/>
              </a:avLst>
            </a:prstGeom>
            <a:solidFill>
              <a:schemeClr val="bg1"/>
            </a:solidFill>
            <a:ln w="9525">
              <a:solidFill>
                <a:srgbClr val="25387D"/>
              </a:solidFill>
              <a:miter lim="800000"/>
              <a:headEnd/>
              <a:tailEnd/>
            </a:ln>
            <a:effectLst/>
          </p:spPr>
          <p:txBody>
            <a:bodyPr wrap="none" bIns="18288" anchor="ctr"/>
            <a:lstStyle/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Safety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Officer</a:t>
              </a:r>
              <a:endParaRPr lang="en-US" sz="1300" b="1" dirty="0">
                <a:latin typeface="Arial" charset="0"/>
                <a:cs typeface="+mn-cs"/>
              </a:endParaRPr>
            </a:p>
          </p:txBody>
        </p:sp>
        <p:sp>
          <p:nvSpPr>
            <p:cNvPr id="24" name="AutoShape 18"/>
            <p:cNvSpPr>
              <a:spLocks noChangeArrowheads="1"/>
            </p:cNvSpPr>
            <p:nvPr/>
          </p:nvSpPr>
          <p:spPr bwMode="auto">
            <a:xfrm>
              <a:off x="1574487" y="1829266"/>
              <a:ext cx="1676953" cy="533252"/>
            </a:xfrm>
            <a:prstGeom prst="cube">
              <a:avLst>
                <a:gd name="adj" fmla="val 11310"/>
              </a:avLst>
            </a:prstGeom>
            <a:solidFill>
              <a:srgbClr val="000066"/>
            </a:solidFill>
            <a:ln w="9525">
              <a:solidFill>
                <a:srgbClr val="25387D"/>
              </a:solidFill>
              <a:miter lim="800000"/>
              <a:headEnd/>
              <a:tailEnd/>
            </a:ln>
            <a:effectLst/>
          </p:spPr>
          <p:txBody>
            <a:bodyPr wrap="none" bIns="18288" anchor="ctr"/>
            <a:lstStyle/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chemeClr val="bg1"/>
                  </a:solidFill>
                  <a:latin typeface="Arial" charset="0"/>
                  <a:cs typeface="+mn-cs"/>
                </a:rPr>
                <a:t>Public Information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chemeClr val="bg1"/>
                  </a:solidFill>
                  <a:latin typeface="Arial" charset="0"/>
                  <a:cs typeface="+mn-cs"/>
                </a:rPr>
                <a:t>Officer</a:t>
              </a:r>
            </a:p>
          </p:txBody>
        </p:sp>
        <p:sp>
          <p:nvSpPr>
            <p:cNvPr id="17420" name="Line 5"/>
            <p:cNvSpPr>
              <a:spLocks noChangeShapeType="1"/>
            </p:cNvSpPr>
            <p:nvPr/>
          </p:nvSpPr>
          <p:spPr bwMode="auto">
            <a:xfrm flipV="1">
              <a:off x="1341438" y="1338263"/>
              <a:ext cx="0" cy="1920875"/>
            </a:xfrm>
            <a:prstGeom prst="line">
              <a:avLst/>
            </a:prstGeom>
            <a:noFill/>
            <a:ln w="22225">
              <a:solidFill>
                <a:srgbClr val="25387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AutoShape 19"/>
            <p:cNvSpPr>
              <a:spLocks noChangeArrowheads="1"/>
            </p:cNvSpPr>
            <p:nvPr/>
          </p:nvSpPr>
          <p:spPr bwMode="auto">
            <a:xfrm>
              <a:off x="498475" y="1181100"/>
              <a:ext cx="1676954" cy="533252"/>
            </a:xfrm>
            <a:prstGeom prst="cube">
              <a:avLst>
                <a:gd name="adj" fmla="val 8333"/>
              </a:avLst>
            </a:prstGeom>
            <a:solidFill>
              <a:schemeClr val="bg1"/>
            </a:solidFill>
            <a:ln w="9525">
              <a:solidFill>
                <a:srgbClr val="25387D"/>
              </a:solidFill>
              <a:miter lim="800000"/>
              <a:headEnd/>
              <a:tailEnd/>
            </a:ln>
            <a:effectLst/>
          </p:spPr>
          <p:txBody>
            <a:bodyPr wrap="none" bIns="18288" anchor="ctr"/>
            <a:lstStyle/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Incident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Command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7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Safety Officer</a:t>
            </a:r>
          </a:p>
        </p:txBody>
      </p:sp>
      <p:sp>
        <p:nvSpPr>
          <p:cNvPr id="18435" name="Content Placeholder 26"/>
          <p:cNvSpPr>
            <a:spLocks noGrp="1"/>
          </p:cNvSpPr>
          <p:nvPr>
            <p:ph idx="1"/>
          </p:nvPr>
        </p:nvSpPr>
        <p:spPr>
          <a:xfrm>
            <a:off x="3836988" y="1068388"/>
            <a:ext cx="4849812" cy="4646612"/>
          </a:xfrm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n-US" sz="2400" dirty="0" smtClean="0"/>
              <a:t>The Safety Officer:  </a:t>
            </a:r>
          </a:p>
          <a:p>
            <a:pPr lvl="1" eaLnBrk="1" hangingPunct="1"/>
            <a:r>
              <a:rPr lang="en-US" sz="2400" dirty="0" smtClean="0"/>
              <a:t>Advises the Incident Commander on issues regarding incident safety.</a:t>
            </a:r>
          </a:p>
          <a:p>
            <a:pPr lvl="1" eaLnBrk="1" hangingPunct="1"/>
            <a:r>
              <a:rPr lang="en-US" sz="2400" dirty="0" smtClean="0"/>
              <a:t>Works with Operations </a:t>
            </a:r>
            <a:br>
              <a:rPr lang="en-US" sz="2400" dirty="0" smtClean="0"/>
            </a:br>
            <a:r>
              <a:rPr lang="en-US" sz="2400" dirty="0" smtClean="0"/>
              <a:t>to ensure safety of field personnel.  </a:t>
            </a:r>
          </a:p>
          <a:p>
            <a:pPr lvl="1" eaLnBrk="1" hangingPunct="1"/>
            <a:r>
              <a:rPr lang="en-US" sz="2400" dirty="0" smtClean="0"/>
              <a:t>Ensures safety of all incident personnel.</a:t>
            </a:r>
          </a:p>
          <a:p>
            <a:pPr marL="114300" lvl="1" indent="0" eaLnBrk="1" hangingPunct="1">
              <a:buNone/>
            </a:pPr>
            <a:endParaRPr lang="en-US" sz="2400" dirty="0" smtClean="0"/>
          </a:p>
        </p:txBody>
      </p:sp>
      <p:grpSp>
        <p:nvGrpSpPr>
          <p:cNvPr id="18436" name="Group 11" descr="Small Org Chart with Safety Officer highlighted."/>
          <p:cNvGrpSpPr>
            <a:grpSpLocks/>
          </p:cNvGrpSpPr>
          <p:nvPr/>
        </p:nvGrpSpPr>
        <p:grpSpPr bwMode="auto">
          <a:xfrm>
            <a:off x="498475" y="1181100"/>
            <a:ext cx="3260725" cy="3022600"/>
            <a:chOff x="498475" y="1181100"/>
            <a:chExt cx="2768600" cy="2324100"/>
          </a:xfrm>
        </p:grpSpPr>
        <p:sp>
          <p:nvSpPr>
            <p:cNvPr id="18437" name="Line 6"/>
            <p:cNvSpPr>
              <a:spLocks noChangeShapeType="1"/>
            </p:cNvSpPr>
            <p:nvPr/>
          </p:nvSpPr>
          <p:spPr bwMode="auto">
            <a:xfrm flipH="1">
              <a:off x="1338263" y="2667000"/>
              <a:ext cx="1090612" cy="0"/>
            </a:xfrm>
            <a:prstGeom prst="line">
              <a:avLst/>
            </a:prstGeom>
            <a:noFill/>
            <a:ln w="22225">
              <a:solidFill>
                <a:srgbClr val="25387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8" name="Line 14"/>
            <p:cNvSpPr>
              <a:spLocks noChangeShapeType="1"/>
            </p:cNvSpPr>
            <p:nvPr/>
          </p:nvSpPr>
          <p:spPr bwMode="auto">
            <a:xfrm flipH="1">
              <a:off x="1339850" y="2133600"/>
              <a:ext cx="995363" cy="0"/>
            </a:xfrm>
            <a:prstGeom prst="line">
              <a:avLst/>
            </a:prstGeom>
            <a:noFill/>
            <a:ln w="22225">
              <a:solidFill>
                <a:srgbClr val="25387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9" name="Line 15"/>
            <p:cNvSpPr>
              <a:spLocks noChangeShapeType="1"/>
            </p:cNvSpPr>
            <p:nvPr/>
          </p:nvSpPr>
          <p:spPr bwMode="auto">
            <a:xfrm flipH="1">
              <a:off x="1339850" y="3276600"/>
              <a:ext cx="1071563" cy="0"/>
            </a:xfrm>
            <a:prstGeom prst="line">
              <a:avLst/>
            </a:prstGeom>
            <a:noFill/>
            <a:ln w="22225">
              <a:solidFill>
                <a:srgbClr val="25387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AutoShape 16"/>
            <p:cNvSpPr>
              <a:spLocks noChangeArrowheads="1"/>
            </p:cNvSpPr>
            <p:nvPr/>
          </p:nvSpPr>
          <p:spPr bwMode="auto">
            <a:xfrm>
              <a:off x="1590279" y="2971780"/>
              <a:ext cx="1676796" cy="533420"/>
            </a:xfrm>
            <a:prstGeom prst="cube">
              <a:avLst>
                <a:gd name="adj" fmla="val 8333"/>
              </a:avLst>
            </a:prstGeom>
            <a:solidFill>
              <a:schemeClr val="bg1"/>
            </a:solidFill>
            <a:ln w="9525">
              <a:solidFill>
                <a:srgbClr val="25387D"/>
              </a:solidFill>
              <a:miter lim="800000"/>
              <a:headEnd/>
              <a:tailEnd/>
            </a:ln>
            <a:effectLst/>
          </p:spPr>
          <p:txBody>
            <a:bodyPr wrap="none" bIns="18288" anchor="ctr"/>
            <a:lstStyle/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Liaison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Officer</a:t>
              </a:r>
              <a:endParaRPr lang="en-US" sz="1300" b="1" dirty="0">
                <a:latin typeface="Arial" charset="0"/>
                <a:cs typeface="+mn-cs"/>
              </a:endParaRPr>
            </a:p>
          </p:txBody>
        </p:sp>
        <p:sp>
          <p:nvSpPr>
            <p:cNvPr id="23" name="AutoShape 17"/>
            <p:cNvSpPr>
              <a:spLocks noChangeArrowheads="1"/>
            </p:cNvSpPr>
            <p:nvPr/>
          </p:nvSpPr>
          <p:spPr bwMode="auto">
            <a:xfrm>
              <a:off x="1590279" y="2395638"/>
              <a:ext cx="1676796" cy="533420"/>
            </a:xfrm>
            <a:prstGeom prst="cube">
              <a:avLst>
                <a:gd name="adj" fmla="val 11014"/>
              </a:avLst>
            </a:prstGeom>
            <a:solidFill>
              <a:srgbClr val="000066"/>
            </a:solidFill>
            <a:ln w="9525">
              <a:solidFill>
                <a:srgbClr val="25387D"/>
              </a:solidFill>
              <a:miter lim="800000"/>
              <a:headEnd/>
              <a:tailEnd/>
            </a:ln>
            <a:effectLst/>
          </p:spPr>
          <p:txBody>
            <a:bodyPr wrap="none" bIns="18288" anchor="ctr"/>
            <a:lstStyle/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chemeClr val="bg1"/>
                  </a:solidFill>
                  <a:latin typeface="Arial" charset="0"/>
                  <a:cs typeface="+mn-cs"/>
                </a:rPr>
                <a:t>Safety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chemeClr val="bg1"/>
                  </a:solidFill>
                  <a:latin typeface="Arial" charset="0"/>
                  <a:cs typeface="+mn-cs"/>
                </a:rPr>
                <a:t>Officer</a:t>
              </a:r>
            </a:p>
          </p:txBody>
        </p:sp>
        <p:sp>
          <p:nvSpPr>
            <p:cNvPr id="24" name="AutoShape 18"/>
            <p:cNvSpPr>
              <a:spLocks noChangeArrowheads="1"/>
            </p:cNvSpPr>
            <p:nvPr/>
          </p:nvSpPr>
          <p:spPr bwMode="auto">
            <a:xfrm>
              <a:off x="1590279" y="1829261"/>
              <a:ext cx="1676796" cy="533420"/>
            </a:xfrm>
            <a:prstGeom prst="cube">
              <a:avLst>
                <a:gd name="adj" fmla="val 11310"/>
              </a:avLst>
            </a:prstGeom>
            <a:solidFill>
              <a:schemeClr val="bg1"/>
            </a:solidFill>
            <a:ln w="9525">
              <a:solidFill>
                <a:srgbClr val="25387D"/>
              </a:solidFill>
              <a:miter lim="800000"/>
              <a:headEnd/>
              <a:tailEnd/>
            </a:ln>
            <a:effectLst/>
          </p:spPr>
          <p:txBody>
            <a:bodyPr wrap="none" bIns="18288" anchor="ctr"/>
            <a:lstStyle/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Public Information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Officer</a:t>
              </a:r>
            </a:p>
          </p:txBody>
        </p:sp>
        <p:sp>
          <p:nvSpPr>
            <p:cNvPr id="18443" name="Line 5"/>
            <p:cNvSpPr>
              <a:spLocks noChangeShapeType="1"/>
            </p:cNvSpPr>
            <p:nvPr/>
          </p:nvSpPr>
          <p:spPr bwMode="auto">
            <a:xfrm flipV="1">
              <a:off x="1341438" y="1338263"/>
              <a:ext cx="0" cy="1920875"/>
            </a:xfrm>
            <a:prstGeom prst="line">
              <a:avLst/>
            </a:prstGeom>
            <a:noFill/>
            <a:ln w="22225">
              <a:solidFill>
                <a:srgbClr val="25387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AutoShape 19"/>
            <p:cNvSpPr>
              <a:spLocks noChangeArrowheads="1"/>
            </p:cNvSpPr>
            <p:nvPr/>
          </p:nvSpPr>
          <p:spPr bwMode="auto">
            <a:xfrm>
              <a:off x="498475" y="1181100"/>
              <a:ext cx="1676796" cy="533420"/>
            </a:xfrm>
            <a:prstGeom prst="cube">
              <a:avLst>
                <a:gd name="adj" fmla="val 8333"/>
              </a:avLst>
            </a:prstGeom>
            <a:solidFill>
              <a:schemeClr val="bg1"/>
            </a:solidFill>
            <a:ln w="9525">
              <a:solidFill>
                <a:srgbClr val="25387D"/>
              </a:solidFill>
              <a:miter lim="800000"/>
              <a:headEnd/>
              <a:tailEnd/>
            </a:ln>
            <a:effectLst/>
          </p:spPr>
          <p:txBody>
            <a:bodyPr wrap="none" bIns="18288" anchor="ctr"/>
            <a:lstStyle/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Incident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Command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7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Liaison Officer</a:t>
            </a:r>
          </a:p>
        </p:txBody>
      </p:sp>
      <p:sp>
        <p:nvSpPr>
          <p:cNvPr id="19459" name="Content Placeholder 26"/>
          <p:cNvSpPr>
            <a:spLocks noGrp="1"/>
          </p:cNvSpPr>
          <p:nvPr>
            <p:ph idx="1"/>
          </p:nvPr>
        </p:nvSpPr>
        <p:spPr>
          <a:xfrm>
            <a:off x="3836988" y="1068388"/>
            <a:ext cx="4849812" cy="4646612"/>
          </a:xfrm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n-US" sz="2400" dirty="0" smtClean="0"/>
              <a:t>The Liaison Officer: </a:t>
            </a:r>
          </a:p>
          <a:p>
            <a:pPr lvl="1" eaLnBrk="1" hangingPunct="1"/>
            <a:r>
              <a:rPr lang="en-US" sz="2400" dirty="0" smtClean="0"/>
              <a:t>Assists the Incident Commander by serving </a:t>
            </a:r>
            <a:br>
              <a:rPr lang="en-US" sz="2400" dirty="0" smtClean="0"/>
            </a:br>
            <a:r>
              <a:rPr lang="en-US" sz="2400" dirty="0" smtClean="0"/>
              <a:t>as point of contact for representatives from other response organizations.</a:t>
            </a:r>
          </a:p>
          <a:p>
            <a:pPr lvl="1" eaLnBrk="1" hangingPunct="1"/>
            <a:r>
              <a:rPr lang="en-US" sz="2400" dirty="0" smtClean="0"/>
              <a:t>Provides briefings to and answers questions from supporting organizations.</a:t>
            </a:r>
            <a:r>
              <a:rPr lang="en-US" sz="2400" dirty="0" smtClean="0">
                <a:solidFill>
                  <a:srgbClr val="25387D"/>
                </a:solidFill>
              </a:rPr>
              <a:t> </a:t>
            </a:r>
          </a:p>
        </p:txBody>
      </p:sp>
      <p:grpSp>
        <p:nvGrpSpPr>
          <p:cNvPr id="19460" name="Group 11" descr="Small Org Chart with Liaison Officer highlighted."/>
          <p:cNvGrpSpPr>
            <a:grpSpLocks/>
          </p:cNvGrpSpPr>
          <p:nvPr/>
        </p:nvGrpSpPr>
        <p:grpSpPr bwMode="auto">
          <a:xfrm>
            <a:off x="498475" y="1181100"/>
            <a:ext cx="3400425" cy="3073400"/>
            <a:chOff x="498475" y="1181100"/>
            <a:chExt cx="2794000" cy="2324100"/>
          </a:xfrm>
        </p:grpSpPr>
        <p:sp>
          <p:nvSpPr>
            <p:cNvPr id="19461" name="Line 6"/>
            <p:cNvSpPr>
              <a:spLocks noChangeShapeType="1"/>
            </p:cNvSpPr>
            <p:nvPr/>
          </p:nvSpPr>
          <p:spPr bwMode="auto">
            <a:xfrm flipH="1">
              <a:off x="1338263" y="2667000"/>
              <a:ext cx="1090612" cy="0"/>
            </a:xfrm>
            <a:prstGeom prst="line">
              <a:avLst/>
            </a:prstGeom>
            <a:noFill/>
            <a:ln w="22225">
              <a:solidFill>
                <a:srgbClr val="25387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2" name="Line 14"/>
            <p:cNvSpPr>
              <a:spLocks noChangeShapeType="1"/>
            </p:cNvSpPr>
            <p:nvPr/>
          </p:nvSpPr>
          <p:spPr bwMode="auto">
            <a:xfrm flipH="1">
              <a:off x="1339850" y="2133600"/>
              <a:ext cx="995363" cy="0"/>
            </a:xfrm>
            <a:prstGeom prst="line">
              <a:avLst/>
            </a:prstGeom>
            <a:noFill/>
            <a:ln w="22225">
              <a:solidFill>
                <a:srgbClr val="25387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3" name="Line 15"/>
            <p:cNvSpPr>
              <a:spLocks noChangeShapeType="1"/>
            </p:cNvSpPr>
            <p:nvPr/>
          </p:nvSpPr>
          <p:spPr bwMode="auto">
            <a:xfrm flipH="1">
              <a:off x="1339850" y="3276600"/>
              <a:ext cx="1071563" cy="0"/>
            </a:xfrm>
            <a:prstGeom prst="line">
              <a:avLst/>
            </a:prstGeom>
            <a:noFill/>
            <a:ln w="22225">
              <a:solidFill>
                <a:srgbClr val="25387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AutoShape 16"/>
            <p:cNvSpPr>
              <a:spLocks noChangeArrowheads="1"/>
            </p:cNvSpPr>
            <p:nvPr/>
          </p:nvSpPr>
          <p:spPr bwMode="auto">
            <a:xfrm>
              <a:off x="1616336" y="2972194"/>
              <a:ext cx="1676139" cy="533006"/>
            </a:xfrm>
            <a:prstGeom prst="cube">
              <a:avLst>
                <a:gd name="adj" fmla="val 8333"/>
              </a:avLst>
            </a:prstGeom>
            <a:solidFill>
              <a:srgbClr val="000066"/>
            </a:solidFill>
            <a:ln w="9525">
              <a:solidFill>
                <a:srgbClr val="25387D"/>
              </a:solidFill>
              <a:miter lim="800000"/>
              <a:headEnd/>
              <a:tailEnd/>
            </a:ln>
            <a:effectLst/>
          </p:spPr>
          <p:txBody>
            <a:bodyPr wrap="none" bIns="18288" anchor="ctr"/>
            <a:lstStyle/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chemeClr val="bg1"/>
                  </a:solidFill>
                  <a:latin typeface="Arial" charset="0"/>
                  <a:cs typeface="+mn-cs"/>
                </a:rPr>
                <a:t>Liaison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chemeClr val="bg1"/>
                  </a:solidFill>
                  <a:latin typeface="Arial" charset="0"/>
                  <a:cs typeface="+mn-cs"/>
                </a:rPr>
                <a:t>Officer</a:t>
              </a:r>
            </a:p>
          </p:txBody>
        </p:sp>
        <p:sp>
          <p:nvSpPr>
            <p:cNvPr id="23" name="AutoShape 17"/>
            <p:cNvSpPr>
              <a:spLocks noChangeArrowheads="1"/>
            </p:cNvSpPr>
            <p:nvPr/>
          </p:nvSpPr>
          <p:spPr bwMode="auto">
            <a:xfrm>
              <a:off x="1616336" y="2395970"/>
              <a:ext cx="1676139" cy="533006"/>
            </a:xfrm>
            <a:prstGeom prst="cube">
              <a:avLst>
                <a:gd name="adj" fmla="val 11014"/>
              </a:avLst>
            </a:prstGeom>
            <a:solidFill>
              <a:schemeClr val="bg1"/>
            </a:solidFill>
            <a:ln w="9525">
              <a:solidFill>
                <a:srgbClr val="25387D"/>
              </a:solidFill>
              <a:miter lim="800000"/>
              <a:headEnd/>
              <a:tailEnd/>
            </a:ln>
            <a:effectLst/>
          </p:spPr>
          <p:txBody>
            <a:bodyPr wrap="none" bIns="18288" anchor="ctr"/>
            <a:lstStyle/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Safety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Officer</a:t>
              </a:r>
            </a:p>
          </p:txBody>
        </p:sp>
        <p:sp>
          <p:nvSpPr>
            <p:cNvPr id="24" name="AutoShape 18"/>
            <p:cNvSpPr>
              <a:spLocks noChangeArrowheads="1"/>
            </p:cNvSpPr>
            <p:nvPr/>
          </p:nvSpPr>
          <p:spPr bwMode="auto">
            <a:xfrm>
              <a:off x="1616336" y="1829351"/>
              <a:ext cx="1676139" cy="533006"/>
            </a:xfrm>
            <a:prstGeom prst="cube">
              <a:avLst>
                <a:gd name="adj" fmla="val 11310"/>
              </a:avLst>
            </a:prstGeom>
            <a:solidFill>
              <a:schemeClr val="bg1"/>
            </a:solidFill>
            <a:ln w="9525">
              <a:solidFill>
                <a:srgbClr val="25387D"/>
              </a:solidFill>
              <a:miter lim="800000"/>
              <a:headEnd/>
              <a:tailEnd/>
            </a:ln>
            <a:effectLst/>
          </p:spPr>
          <p:txBody>
            <a:bodyPr wrap="none" bIns="18288" anchor="ctr"/>
            <a:lstStyle/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Public Information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Officer</a:t>
              </a:r>
            </a:p>
          </p:txBody>
        </p:sp>
        <p:sp>
          <p:nvSpPr>
            <p:cNvPr id="19467" name="Line 5"/>
            <p:cNvSpPr>
              <a:spLocks noChangeShapeType="1"/>
            </p:cNvSpPr>
            <p:nvPr/>
          </p:nvSpPr>
          <p:spPr bwMode="auto">
            <a:xfrm flipV="1">
              <a:off x="1341438" y="1338263"/>
              <a:ext cx="0" cy="1920875"/>
            </a:xfrm>
            <a:prstGeom prst="line">
              <a:avLst/>
            </a:prstGeom>
            <a:noFill/>
            <a:ln w="22225">
              <a:solidFill>
                <a:srgbClr val="25387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AutoShape 19"/>
            <p:cNvSpPr>
              <a:spLocks noChangeArrowheads="1"/>
            </p:cNvSpPr>
            <p:nvPr/>
          </p:nvSpPr>
          <p:spPr bwMode="auto">
            <a:xfrm>
              <a:off x="498475" y="1181100"/>
              <a:ext cx="1676140" cy="533006"/>
            </a:xfrm>
            <a:prstGeom prst="cube">
              <a:avLst>
                <a:gd name="adj" fmla="val 8333"/>
              </a:avLst>
            </a:prstGeom>
            <a:solidFill>
              <a:schemeClr val="bg1"/>
            </a:solidFill>
            <a:ln w="9525">
              <a:solidFill>
                <a:srgbClr val="25387D"/>
              </a:solidFill>
              <a:miter lim="800000"/>
              <a:headEnd/>
              <a:tailEnd/>
            </a:ln>
            <a:effectLst/>
          </p:spPr>
          <p:txBody>
            <a:bodyPr wrap="none" bIns="18288" anchor="ctr"/>
            <a:lstStyle/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Incident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3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Command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3"/>
          <p:cNvSpPr>
            <a:spLocks noGrp="1"/>
          </p:cNvSpPr>
          <p:nvPr>
            <p:ph sz="half" idx="2"/>
          </p:nvPr>
        </p:nvSpPr>
        <p:spPr>
          <a:xfrm>
            <a:off x="1624013" y="1914525"/>
            <a:ext cx="5205412" cy="1119188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Who within your organization is qualified to serve as Command Staff?</a:t>
            </a: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2048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</a:t>
            </a:r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Activity:  Command Staff Roles</a:t>
            </a:r>
          </a:p>
        </p:txBody>
      </p:sp>
      <p:sp>
        <p:nvSpPr>
          <p:cNvPr id="2048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95300" indent="-495300" eaLnBrk="1" hangingPunct="1">
              <a:defRPr/>
            </a:pPr>
            <a:r>
              <a:rPr lang="en-US" sz="2600" u="sng" dirty="0" smtClean="0"/>
              <a:t>Instructions</a:t>
            </a:r>
            <a:r>
              <a:rPr lang="en-US" sz="2600" dirty="0" smtClean="0"/>
              <a:t>:  Working as a team . . .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600" dirty="0" smtClean="0"/>
              <a:t>Review the case study presented in your Student Manual.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600" dirty="0" smtClean="0"/>
              <a:t>Identify which Command Staff positions would be assigned.  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600" dirty="0" smtClean="0"/>
              <a:t>Next, determine what specific activities the Incident Commander would delegate to each Command Staff member.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600" dirty="0" smtClean="0"/>
              <a:t>Select a spokesperson.  Be prepared to present in 10 minutes.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2253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Are you now able to:</a:t>
            </a:r>
          </a:p>
          <a:p>
            <a:pPr lvl="1" eaLnBrk="1" hangingPunct="1">
              <a:tabLst/>
            </a:pPr>
            <a:r>
              <a:rPr lang="en-US" smtClean="0"/>
              <a:t>Identify the five major ICS management functions?</a:t>
            </a:r>
          </a:p>
          <a:p>
            <a:pPr lvl="1" eaLnBrk="1" hangingPunct="1">
              <a:tabLst/>
            </a:pPr>
            <a:r>
              <a:rPr lang="en-US" smtClean="0"/>
              <a:t>Identify the position titles associated with the Command Staff?</a:t>
            </a:r>
          </a:p>
          <a:p>
            <a:pPr lvl="1" eaLnBrk="1" hangingPunct="1">
              <a:tabLst/>
            </a:pPr>
            <a:r>
              <a:rPr lang="en-US" smtClean="0"/>
              <a:t>Describe the role and function of the Incident Commander?</a:t>
            </a:r>
          </a:p>
          <a:p>
            <a:pPr lvl="1" eaLnBrk="1" hangingPunct="1">
              <a:tabLst/>
            </a:pPr>
            <a:r>
              <a:rPr lang="en-US" smtClean="0"/>
              <a:t>Describe the role and function of the Command Staff?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Unit 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8388"/>
            <a:ext cx="4737100" cy="4646612"/>
          </a:xfrm>
        </p:spPr>
        <p:txBody>
          <a:bodyPr/>
          <a:lstStyle/>
          <a:p>
            <a:pPr lvl="1" eaLnBrk="1" hangingPunct="1"/>
            <a:r>
              <a:rPr lang="en-US" sz="2400" smtClean="0"/>
              <a:t>Identify the five major ICS management functions.</a:t>
            </a:r>
          </a:p>
          <a:p>
            <a:pPr lvl="1" eaLnBrk="1" hangingPunct="1"/>
            <a:r>
              <a:rPr lang="en-US" sz="2400" smtClean="0"/>
              <a:t>Identify the position titles associated with the </a:t>
            </a:r>
            <a:br>
              <a:rPr lang="en-US" sz="2400" smtClean="0"/>
            </a:br>
            <a:r>
              <a:rPr lang="en-US" sz="2400" smtClean="0"/>
              <a:t>Command Staff.</a:t>
            </a:r>
          </a:p>
          <a:p>
            <a:pPr lvl="1" eaLnBrk="1" hangingPunct="1"/>
            <a:r>
              <a:rPr lang="en-US" sz="2400" smtClean="0"/>
              <a:t>Describe the role and function of the Incident Commander.</a:t>
            </a:r>
          </a:p>
          <a:p>
            <a:pPr lvl="1" eaLnBrk="1" hangingPunct="1"/>
            <a:r>
              <a:rPr lang="en-US" sz="2400" smtClean="0"/>
              <a:t>Describe the role and </a:t>
            </a:r>
            <a:br>
              <a:rPr lang="en-US" sz="2400" smtClean="0"/>
            </a:br>
            <a:r>
              <a:rPr lang="en-US" sz="2400" smtClean="0"/>
              <a:t>function of the Command Staff.</a:t>
            </a:r>
          </a:p>
        </p:txBody>
      </p:sp>
      <p:pic>
        <p:nvPicPr>
          <p:cNvPr id="6148" name="Picture 5" descr="Graphic:  Unit List with Unit 4:  Incident Commander and Command Staff Functions highlighted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1154113"/>
            <a:ext cx="3365500" cy="419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Management Function Descriptions</a:t>
            </a:r>
          </a:p>
        </p:txBody>
      </p:sp>
      <p:graphicFrame>
        <p:nvGraphicFramePr>
          <p:cNvPr id="8222" name="Group 30" descr="Function---Description&#10;Incident Command---Establishes incident objectives, strategies, and priorities. &#10;Assume overall responsibility for the incident.&#10;Operations---Determines tactics and resources for achieving objectives.&#10;Directs the tactical response.&#10;Planning---Collects and analyzes information.&#10;Tracks resources.&#10;Maintains documentation.&#10;Logistics---Provides resources and needed services.&#10;Finance/Administration---Accounts for expenditures, claims, and compensation.&#10;Procures needed resources.&#10;&#10;&#10;&#10;&#10;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963779695"/>
              </p:ext>
            </p:extLst>
          </p:nvPr>
        </p:nvGraphicFramePr>
        <p:xfrm>
          <a:off x="431800" y="1130300"/>
          <a:ext cx="8255000" cy="4167187"/>
        </p:xfrm>
        <a:graphic>
          <a:graphicData uri="http://schemas.openxmlformats.org/drawingml/2006/table">
            <a:tbl>
              <a:tblPr/>
              <a:tblGrid>
                <a:gridCol w="1930400"/>
                <a:gridCol w="6324600"/>
              </a:tblGrid>
              <a:tr h="335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Function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2538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38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Description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8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38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</a:tr>
              <a:tr h="825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Incident Command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2538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Establishes incident objectives, strategies, and priorities. </a:t>
                      </a: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Assume overall responsibility for the incident.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8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681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Operations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2538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Determines tactics and resources for achieving objectives.</a:t>
                      </a: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Directs the tactical response.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8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693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Planning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2538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Collects and analyzes information.</a:t>
                      </a: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Tracks resources.</a:t>
                      </a: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Maintains documentation.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8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5302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Logistics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2538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Provides resources and needed services.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8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25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Finance/</a:t>
                      </a:r>
                      <a:b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Administration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2538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38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Accounts for expenditures, claims, and compensation.</a:t>
                      </a: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Procures needed resources.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8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38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Incident Commander</a:t>
            </a:r>
          </a:p>
        </p:txBody>
      </p:sp>
      <p:sp>
        <p:nvSpPr>
          <p:cNvPr id="819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Incident Commander is responsible for all ICS management functions until delegated.</a:t>
            </a:r>
          </a:p>
        </p:txBody>
      </p:sp>
      <p:pic>
        <p:nvPicPr>
          <p:cNvPr id="8200" name="Picture 15" descr="Image:  Female Incident Commander with arrows pointing to the areas of command that she is responsible for:  Command, Operations, Planning, Logistics, and Finance and Administration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415" y="2473036"/>
            <a:ext cx="5999162" cy="2618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4"/>
          <p:cNvSpPr>
            <a:spLocks noGrp="1"/>
          </p:cNvSpPr>
          <p:nvPr>
            <p:ph sz="half" idx="2"/>
          </p:nvPr>
        </p:nvSpPr>
        <p:spPr>
          <a:xfrm>
            <a:off x="1733550" y="1946275"/>
            <a:ext cx="5205413" cy="2464951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Why is it critical to establish command </a:t>
            </a:r>
            <a:br>
              <a:rPr lang="en-US" dirty="0" smtClean="0"/>
            </a:br>
            <a:r>
              <a:rPr lang="en-US" dirty="0" smtClean="0"/>
              <a:t>from the beginning </a:t>
            </a:r>
            <a:br>
              <a:rPr lang="en-US" dirty="0" smtClean="0"/>
            </a:br>
            <a:r>
              <a:rPr lang="en-US" dirty="0" smtClean="0"/>
              <a:t>of an incident?</a:t>
            </a:r>
            <a:endParaRPr lang="en-US" sz="4000" dirty="0" smtClean="0"/>
          </a:p>
        </p:txBody>
      </p:sp>
      <p:sp>
        <p:nvSpPr>
          <p:cNvPr id="921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457200" y="304800"/>
            <a:ext cx="8420100" cy="639763"/>
          </a:xfrm>
        </p:spPr>
        <p:txBody>
          <a:bodyPr/>
          <a:lstStyle/>
          <a:p>
            <a:pPr eaLnBrk="1" hangingPunct="1"/>
            <a:r>
              <a:rPr lang="en-US" sz="3400" smtClean="0"/>
              <a:t>Delegating Incident Management Functions</a:t>
            </a:r>
          </a:p>
        </p:txBody>
      </p:sp>
      <p:sp>
        <p:nvSpPr>
          <p:cNvPr id="10243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3822700"/>
            <a:ext cx="8229600" cy="18923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C0000"/>
                </a:solidFill>
              </a:rPr>
              <a:t>Remember:</a:t>
            </a:r>
            <a:r>
              <a:rPr lang="en-US" dirty="0" smtClean="0"/>
              <a:t>  The Incident Commander only creates those Sections that are needed.  If a Section is not staffed, the Incident Commander will personally manage those functions. </a:t>
            </a:r>
          </a:p>
        </p:txBody>
      </p:sp>
      <p:grpSp>
        <p:nvGrpSpPr>
          <p:cNvPr id="10244" name="Group 12" descr="Graphic:  Organization Chart&#10;&#10;Top Row:  Incident Command&#10;2nd Row:  Operations Section, Planning Section, Logistics Section, and Finance/Admin Section"/>
          <p:cNvGrpSpPr>
            <a:grpSpLocks/>
          </p:cNvGrpSpPr>
          <p:nvPr/>
        </p:nvGrpSpPr>
        <p:grpSpPr bwMode="auto">
          <a:xfrm>
            <a:off x="508000" y="1308100"/>
            <a:ext cx="7924800" cy="2298700"/>
            <a:chOff x="1116013" y="1711325"/>
            <a:chExt cx="6934200" cy="1495425"/>
          </a:xfrm>
        </p:grpSpPr>
        <p:cxnSp>
          <p:nvCxnSpPr>
            <p:cNvPr id="10245" name="AutoShape 5"/>
            <p:cNvCxnSpPr>
              <a:cxnSpLocks noChangeShapeType="1"/>
            </p:cNvCxnSpPr>
            <p:nvPr/>
          </p:nvCxnSpPr>
          <p:spPr bwMode="auto">
            <a:xfrm rot="-5400000">
              <a:off x="4560888" y="120650"/>
              <a:ext cx="44450" cy="5302250"/>
            </a:xfrm>
            <a:prstGeom prst="bentConnector3">
              <a:avLst>
                <a:gd name="adj1" fmla="val 614287"/>
              </a:avLst>
            </a:prstGeom>
            <a:noFill/>
            <a:ln w="22225">
              <a:solidFill>
                <a:srgbClr val="25387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 flipV="1">
              <a:off x="4545013" y="2060575"/>
              <a:ext cx="0" cy="460375"/>
            </a:xfrm>
            <a:prstGeom prst="line">
              <a:avLst/>
            </a:prstGeom>
            <a:noFill/>
            <a:ln w="19050">
              <a:solidFill>
                <a:srgbClr val="25387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 flipV="1">
              <a:off x="3706813" y="2520950"/>
              <a:ext cx="0" cy="228600"/>
            </a:xfrm>
            <a:prstGeom prst="line">
              <a:avLst/>
            </a:prstGeom>
            <a:noFill/>
            <a:ln w="22225">
              <a:solidFill>
                <a:srgbClr val="25387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 flipV="1">
              <a:off x="5459413" y="2520950"/>
              <a:ext cx="0" cy="228600"/>
            </a:xfrm>
            <a:prstGeom prst="line">
              <a:avLst/>
            </a:prstGeom>
            <a:noFill/>
            <a:ln w="22225">
              <a:solidFill>
                <a:srgbClr val="25387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1" name="AutoShape 9"/>
            <p:cNvSpPr>
              <a:spLocks noChangeArrowheads="1"/>
            </p:cNvSpPr>
            <p:nvPr/>
          </p:nvSpPr>
          <p:spPr bwMode="auto">
            <a:xfrm>
              <a:off x="3706615" y="1711325"/>
              <a:ext cx="1676598" cy="532900"/>
            </a:xfrm>
            <a:prstGeom prst="cube">
              <a:avLst>
                <a:gd name="adj" fmla="val 8333"/>
              </a:avLst>
            </a:prstGeom>
            <a:solidFill>
              <a:srgbClr val="000066"/>
            </a:solidFill>
            <a:ln w="9525">
              <a:solidFill>
                <a:srgbClr val="25387D"/>
              </a:solidFill>
              <a:miter lim="800000"/>
              <a:headEnd/>
              <a:tailEnd/>
            </a:ln>
            <a:effectLst/>
          </p:spPr>
          <p:txBody>
            <a:bodyPr wrap="none" bIns="18288" anchor="ctr"/>
            <a:lstStyle/>
            <a:p>
              <a:pPr algn="ctr">
                <a:lnSpc>
                  <a:spcPct val="85000"/>
                </a:lnSpc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Arial" charset="0"/>
                  <a:cs typeface="+mn-cs"/>
                </a:rPr>
                <a:t>Incident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Arial" charset="0"/>
                  <a:cs typeface="+mn-cs"/>
                </a:rPr>
                <a:t>Command</a:t>
              </a:r>
            </a:p>
          </p:txBody>
        </p:sp>
        <p:sp>
          <p:nvSpPr>
            <p:cNvPr id="182282" name="AutoShape 10"/>
            <p:cNvSpPr>
              <a:spLocks noChangeArrowheads="1"/>
            </p:cNvSpPr>
            <p:nvPr/>
          </p:nvSpPr>
          <p:spPr bwMode="auto">
            <a:xfrm>
              <a:off x="1116013" y="2673850"/>
              <a:ext cx="1676599" cy="532900"/>
            </a:xfrm>
            <a:prstGeom prst="cube">
              <a:avLst>
                <a:gd name="adj" fmla="val 8333"/>
              </a:avLst>
            </a:prstGeom>
            <a:solidFill>
              <a:schemeClr val="bg1"/>
            </a:solidFill>
            <a:ln w="9525">
              <a:solidFill>
                <a:srgbClr val="25387D"/>
              </a:solidFill>
              <a:miter lim="800000"/>
              <a:headEnd/>
              <a:tailEnd/>
            </a:ln>
            <a:effectLst/>
          </p:spPr>
          <p:txBody>
            <a:bodyPr wrap="none" bIns="18288" anchor="ctr"/>
            <a:lstStyle/>
            <a:p>
              <a:pPr algn="ctr">
                <a:lnSpc>
                  <a:spcPct val="85000"/>
                </a:lnSpc>
                <a:defRPr/>
              </a:pPr>
              <a:r>
                <a:rPr lang="en-US" sz="14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Operations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4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Section</a:t>
              </a:r>
              <a:endParaRPr lang="en-US" sz="1400" b="1" dirty="0">
                <a:latin typeface="Arial" charset="0"/>
                <a:cs typeface="+mn-cs"/>
              </a:endParaRPr>
            </a:p>
          </p:txBody>
        </p:sp>
        <p:sp>
          <p:nvSpPr>
            <p:cNvPr id="182283" name="AutoShape 11"/>
            <p:cNvSpPr>
              <a:spLocks noChangeArrowheads="1"/>
            </p:cNvSpPr>
            <p:nvPr/>
          </p:nvSpPr>
          <p:spPr bwMode="auto">
            <a:xfrm>
              <a:off x="2869010" y="2673850"/>
              <a:ext cx="1676599" cy="532900"/>
            </a:xfrm>
            <a:prstGeom prst="cube">
              <a:avLst>
                <a:gd name="adj" fmla="val 8333"/>
              </a:avLst>
            </a:prstGeom>
            <a:solidFill>
              <a:schemeClr val="bg1"/>
            </a:solidFill>
            <a:ln w="9525">
              <a:solidFill>
                <a:srgbClr val="25387D"/>
              </a:solidFill>
              <a:miter lim="800000"/>
              <a:headEnd/>
              <a:tailEnd/>
            </a:ln>
            <a:effectLst/>
          </p:spPr>
          <p:txBody>
            <a:bodyPr wrap="none" bIns="18288" anchor="ctr"/>
            <a:lstStyle/>
            <a:p>
              <a:pPr algn="ctr">
                <a:lnSpc>
                  <a:spcPct val="85000"/>
                </a:lnSpc>
                <a:defRPr/>
              </a:pPr>
              <a:r>
                <a:rPr lang="en-US" sz="14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Planning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4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Section</a:t>
              </a:r>
              <a:endParaRPr lang="en-US" sz="1400" b="1" dirty="0">
                <a:latin typeface="Arial" charset="0"/>
                <a:cs typeface="+mn-cs"/>
              </a:endParaRPr>
            </a:p>
          </p:txBody>
        </p:sp>
        <p:sp>
          <p:nvSpPr>
            <p:cNvPr id="182284" name="AutoShape 12"/>
            <p:cNvSpPr>
              <a:spLocks noChangeArrowheads="1"/>
            </p:cNvSpPr>
            <p:nvPr/>
          </p:nvSpPr>
          <p:spPr bwMode="auto">
            <a:xfrm>
              <a:off x="4620618" y="2673850"/>
              <a:ext cx="1676598" cy="532900"/>
            </a:xfrm>
            <a:prstGeom prst="cube">
              <a:avLst>
                <a:gd name="adj" fmla="val 8333"/>
              </a:avLst>
            </a:prstGeom>
            <a:solidFill>
              <a:schemeClr val="bg1"/>
            </a:solidFill>
            <a:ln w="9525">
              <a:solidFill>
                <a:srgbClr val="25387D"/>
              </a:solidFill>
              <a:miter lim="800000"/>
              <a:headEnd/>
              <a:tailEnd/>
            </a:ln>
            <a:effectLst/>
          </p:spPr>
          <p:txBody>
            <a:bodyPr wrap="none" bIns="18288" anchor="ctr"/>
            <a:lstStyle/>
            <a:p>
              <a:pPr algn="ctr">
                <a:lnSpc>
                  <a:spcPct val="85000"/>
                </a:lnSpc>
                <a:defRPr/>
              </a:pPr>
              <a:r>
                <a:rPr lang="en-US" sz="14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Logistics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4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Section</a:t>
              </a:r>
              <a:endParaRPr lang="en-US" sz="1400" b="1" dirty="0">
                <a:latin typeface="Arial" charset="0"/>
                <a:cs typeface="+mn-cs"/>
              </a:endParaRPr>
            </a:p>
          </p:txBody>
        </p:sp>
        <p:sp>
          <p:nvSpPr>
            <p:cNvPr id="182285" name="AutoShape 13"/>
            <p:cNvSpPr>
              <a:spLocks noChangeArrowheads="1"/>
            </p:cNvSpPr>
            <p:nvPr/>
          </p:nvSpPr>
          <p:spPr bwMode="auto">
            <a:xfrm>
              <a:off x="6373615" y="2673850"/>
              <a:ext cx="1676598" cy="532900"/>
            </a:xfrm>
            <a:prstGeom prst="cube">
              <a:avLst>
                <a:gd name="adj" fmla="val 8333"/>
              </a:avLst>
            </a:prstGeom>
            <a:solidFill>
              <a:schemeClr val="bg1"/>
            </a:solidFill>
            <a:ln w="9525">
              <a:solidFill>
                <a:srgbClr val="25387D"/>
              </a:solidFill>
              <a:miter lim="800000"/>
              <a:headEnd/>
              <a:tailEnd/>
            </a:ln>
            <a:effectLst/>
          </p:spPr>
          <p:txBody>
            <a:bodyPr wrap="none" bIns="18288" anchor="ctr"/>
            <a:lstStyle/>
            <a:p>
              <a:pPr algn="ctr">
                <a:lnSpc>
                  <a:spcPct val="85000"/>
                </a:lnSpc>
                <a:defRPr/>
              </a:pPr>
              <a:r>
                <a:rPr lang="en-US" sz="14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Finance/Admin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400" b="1" dirty="0">
                  <a:solidFill>
                    <a:srgbClr val="1D3B59"/>
                  </a:solidFill>
                  <a:latin typeface="Arial" charset="0"/>
                  <a:cs typeface="+mn-cs"/>
                </a:rPr>
                <a:t>Section</a:t>
              </a:r>
              <a:endParaRPr lang="en-US" sz="1400" b="1" dirty="0">
                <a:latin typeface="Arial" charset="0"/>
                <a:cs typeface="+mn-cs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Incident Commander Responsibilities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Incident Commander is </a:t>
            </a:r>
            <a:br>
              <a:rPr lang="en-US" smtClean="0"/>
            </a:br>
            <a:r>
              <a:rPr lang="en-US" smtClean="0"/>
              <a:t>responsible for:</a:t>
            </a:r>
          </a:p>
          <a:p>
            <a:pPr lvl="1" eaLnBrk="1" hangingPunct="1">
              <a:tabLst/>
            </a:pPr>
            <a:r>
              <a:rPr lang="en-US" smtClean="0"/>
              <a:t>Ensuring incident safety. </a:t>
            </a:r>
          </a:p>
          <a:p>
            <a:pPr lvl="1" eaLnBrk="1" hangingPunct="1">
              <a:tabLst/>
            </a:pPr>
            <a:r>
              <a:rPr lang="en-US" smtClean="0"/>
              <a:t>Providing information to </a:t>
            </a:r>
            <a:br>
              <a:rPr lang="en-US" smtClean="0"/>
            </a:br>
            <a:r>
              <a:rPr lang="en-US" smtClean="0"/>
              <a:t>internal and external </a:t>
            </a:r>
            <a:br>
              <a:rPr lang="en-US" smtClean="0"/>
            </a:br>
            <a:r>
              <a:rPr lang="en-US" smtClean="0"/>
              <a:t>stakeholders. </a:t>
            </a:r>
          </a:p>
          <a:p>
            <a:pPr lvl="1" eaLnBrk="1" hangingPunct="1">
              <a:tabLst/>
            </a:pPr>
            <a:r>
              <a:rPr lang="en-US" smtClean="0"/>
              <a:t>Establishing and maintaining </a:t>
            </a:r>
            <a:br>
              <a:rPr lang="en-US" smtClean="0"/>
            </a:br>
            <a:r>
              <a:rPr lang="en-US" smtClean="0"/>
              <a:t>liaison with other agencies </a:t>
            </a:r>
            <a:br>
              <a:rPr lang="en-US" smtClean="0"/>
            </a:br>
            <a:r>
              <a:rPr lang="en-US" smtClean="0"/>
              <a:t>participating in the incident. </a:t>
            </a:r>
          </a:p>
        </p:txBody>
      </p:sp>
      <p:pic>
        <p:nvPicPr>
          <p:cNvPr id="11268" name="Picture 4" descr="Image:  U.S. Forest Service employee looking over a 2 dimension topographical map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888" y="1203325"/>
            <a:ext cx="2443162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3"/>
          <p:cNvSpPr>
            <a:spLocks noGrp="1"/>
          </p:cNvSpPr>
          <p:nvPr>
            <p:ph sz="half" idx="2"/>
          </p:nvPr>
        </p:nvSpPr>
        <p:spPr>
          <a:xfrm>
            <a:off x="1781175" y="2166938"/>
            <a:ext cx="5205413" cy="1862451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Who has overall responsibility at an incident scene?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1229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Deputy Incident Commander</a:t>
            </a:r>
          </a:p>
        </p:txBody>
      </p:sp>
      <p:sp>
        <p:nvSpPr>
          <p:cNvPr id="13315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068388"/>
            <a:ext cx="5029200" cy="4646612"/>
          </a:xfrm>
        </p:spPr>
        <p:txBody>
          <a:bodyPr/>
          <a:lstStyle/>
          <a:p>
            <a:pPr eaLnBrk="1" hangingPunct="1"/>
            <a:r>
              <a:rPr lang="en-US" sz="2400" smtClean="0"/>
              <a:t>A Deputy Incident Commander may be designated to:</a:t>
            </a:r>
          </a:p>
          <a:p>
            <a:pPr lvl="1" eaLnBrk="1" hangingPunct="1">
              <a:tabLst/>
            </a:pPr>
            <a:r>
              <a:rPr lang="en-US" sz="2400" smtClean="0"/>
              <a:t>Perform specific tasks as requested by the Incident Commander.</a:t>
            </a:r>
          </a:p>
          <a:p>
            <a:pPr lvl="1" eaLnBrk="1" hangingPunct="1">
              <a:tabLst/>
            </a:pPr>
            <a:r>
              <a:rPr lang="en-US" sz="2400" smtClean="0"/>
              <a:t>Perform the incident command function in a relief capacity.</a:t>
            </a:r>
          </a:p>
          <a:p>
            <a:pPr lvl="1" eaLnBrk="1" hangingPunct="1">
              <a:tabLst/>
            </a:pPr>
            <a:r>
              <a:rPr lang="en-US" sz="2400" smtClean="0"/>
              <a:t>Represent an assisting agency that shares jurisdiction.</a:t>
            </a:r>
          </a:p>
        </p:txBody>
      </p:sp>
      <p:pic>
        <p:nvPicPr>
          <p:cNvPr id="13316" name="Picture 5" descr="Image:  Female Deputy Incident Commander presiding over a briefing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213" y="1185863"/>
            <a:ext cx="3151187" cy="384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ext_x0020_Course_x0020_Date xmlns="b3cffaca-52ae-4b43-ba6f-0b61c76eab1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51F9574493A54E8DEC486376A2C933" ma:contentTypeVersion="2" ma:contentTypeDescription="Create a new document." ma:contentTypeScope="" ma:versionID="dfe6c15630988c61423f04bb52a17d48">
  <xsd:schema xmlns:xsd="http://www.w3.org/2001/XMLSchema" xmlns:p="http://schemas.microsoft.com/office/2006/metadata/properties" xmlns:ns2="b3cffaca-52ae-4b43-ba6f-0b61c76eab17" targetNamespace="http://schemas.microsoft.com/office/2006/metadata/properties" ma:root="true" ma:fieldsID="77a62b3c5fc6faebadda2c09e83b31b1" ns2:_="">
    <xsd:import namespace="b3cffaca-52ae-4b43-ba6f-0b61c76eab17"/>
    <xsd:element name="properties">
      <xsd:complexType>
        <xsd:sequence>
          <xsd:element name="documentManagement">
            <xsd:complexType>
              <xsd:all>
                <xsd:element ref="ns2:Next_x0020_Course_x0020_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b3cffaca-52ae-4b43-ba6f-0b61c76eab17" elementFormDefault="qualified">
    <xsd:import namespace="http://schemas.microsoft.com/office/2006/documentManagement/types"/>
    <xsd:element name="Next_x0020_Course_x0020_Date" ma:index="9" nillable="true" ma:displayName="Next Course Date" ma:format="DateOnly" ma:internalName="Next_x0020_Course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B1151BC-964C-47BD-9F99-ED9FD8404EB7}">
  <ds:schemaRefs>
    <ds:schemaRef ds:uri="http://schemas.microsoft.com/office/2006/metadata/properties"/>
    <ds:schemaRef ds:uri="http://schemas.microsoft.com/office/infopath/2007/PartnerControls"/>
    <ds:schemaRef ds:uri="b3cffaca-52ae-4b43-ba6f-0b61c76eab17"/>
  </ds:schemaRefs>
</ds:datastoreItem>
</file>

<file path=customXml/itemProps2.xml><?xml version="1.0" encoding="utf-8"?>
<ds:datastoreItem xmlns:ds="http://schemas.openxmlformats.org/officeDocument/2006/customXml" ds:itemID="{A85AD54B-BA4D-4019-8110-38AC6E2C3B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017D6F-DCE4-4E74-BF6D-A0041290C3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cffaca-52ae-4b43-ba6f-0b61c76eab17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02_ICSHigherEd_Visuals_SF</Template>
  <TotalTime>35750</TotalTime>
  <Words>527</Words>
  <Application>Microsoft Office PowerPoint</Application>
  <PresentationFormat>On-screen Show (4:3)</PresentationFormat>
  <Paragraphs>132</Paragraphs>
  <Slides>18</Slides>
  <Notes>6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1_Default Design</vt:lpstr>
      <vt:lpstr>Unit 4: </vt:lpstr>
      <vt:lpstr>Unit Objectives</vt:lpstr>
      <vt:lpstr>Management Function Descriptions</vt:lpstr>
      <vt:lpstr>Incident Commander</vt:lpstr>
      <vt:lpstr>Discussion Question</vt:lpstr>
      <vt:lpstr>Delegating Incident Management Functions</vt:lpstr>
      <vt:lpstr>Incident Commander Responsibilities</vt:lpstr>
      <vt:lpstr>Discussion Question</vt:lpstr>
      <vt:lpstr>Deputy Incident Commander</vt:lpstr>
      <vt:lpstr>Discussion Question</vt:lpstr>
      <vt:lpstr>Expanding the Organization</vt:lpstr>
      <vt:lpstr>PowerPoint Presentation</vt:lpstr>
      <vt:lpstr>Public Information Officer (PIO)</vt:lpstr>
      <vt:lpstr>Safety Officer</vt:lpstr>
      <vt:lpstr>Liaison Officer</vt:lpstr>
      <vt:lpstr>Discussion Question</vt:lpstr>
      <vt:lpstr>Activity:  Command Staff Roles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ICS200</dc:title>
  <dc:creator>Sharon</dc:creator>
  <cp:lastModifiedBy>bmcdanne</cp:lastModifiedBy>
  <cp:revision>2433</cp:revision>
  <cp:lastPrinted>2005-07-05T17:26:47Z</cp:lastPrinted>
  <dcterms:created xsi:type="dcterms:W3CDTF">2004-12-03T17:53:15Z</dcterms:created>
  <dcterms:modified xsi:type="dcterms:W3CDTF">2014-01-30T13:45:55Z</dcterms:modified>
</cp:coreProperties>
</file>