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35"/>
  </p:notesMasterIdLst>
  <p:handoutMasterIdLst>
    <p:handoutMasterId r:id="rId36"/>
  </p:handoutMasterIdLst>
  <p:sldIdLst>
    <p:sldId id="628" r:id="rId5"/>
    <p:sldId id="629" r:id="rId6"/>
    <p:sldId id="630" r:id="rId7"/>
    <p:sldId id="631" r:id="rId8"/>
    <p:sldId id="632" r:id="rId9"/>
    <p:sldId id="633" r:id="rId10"/>
    <p:sldId id="665" r:id="rId11"/>
    <p:sldId id="634" r:id="rId12"/>
    <p:sldId id="635" r:id="rId13"/>
    <p:sldId id="638" r:id="rId14"/>
    <p:sldId id="639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648" r:id="rId24"/>
    <p:sldId id="649" r:id="rId25"/>
    <p:sldId id="651" r:id="rId26"/>
    <p:sldId id="664" r:id="rId27"/>
    <p:sldId id="655" r:id="rId28"/>
    <p:sldId id="657" r:id="rId29"/>
    <p:sldId id="658" r:id="rId30"/>
    <p:sldId id="660" r:id="rId31"/>
    <p:sldId id="661" r:id="rId32"/>
    <p:sldId id="662" r:id="rId33"/>
    <p:sldId id="663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D2E8F6"/>
    <a:srgbClr val="006699"/>
    <a:srgbClr val="EBD0C1"/>
    <a:srgbClr val="A40000"/>
    <a:srgbClr val="D2EBC1"/>
    <a:srgbClr val="0066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86387" autoAdjust="0"/>
  </p:normalViewPr>
  <p:slideViewPr>
    <p:cSldViewPr snapToGrid="0">
      <p:cViewPr varScale="1">
        <p:scale>
          <a:sx n="95" d="100"/>
          <a:sy n="95" d="100"/>
        </p:scale>
        <p:origin x="-90" y="-444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9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87284073-62BD-491B-A296-64FC3AA42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89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EDF37C-7B08-4EEF-8479-21EA5FE20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42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18A063DE-5CF2-4DAA-ABC9-3F80E98C12A1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78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5.</a:t>
            </a:r>
            <a:fld id="{3B4A3638-3B3A-4B04-8EFC-D563090BB6BD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General Staff Functions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57594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469900" y="914400"/>
            <a:ext cx="8432800" cy="1588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"/>
          <p:cNvCxnSpPr>
            <a:cxnSpLocks noChangeShapeType="1"/>
          </p:cNvCxnSpPr>
          <p:nvPr userDrawn="1"/>
        </p:nvCxnSpPr>
        <p:spPr bwMode="auto">
          <a:xfrm>
            <a:off x="469900" y="914400"/>
            <a:ext cx="8432800" cy="1588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5.</a:t>
            </a:r>
            <a:fld id="{07849682-BB04-4C25-83A7-159164844FEC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gray">
          <a:xfrm>
            <a:off x="4267200" y="6181725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General Staff Functions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1879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5.</a:t>
            </a:r>
            <a:fld id="{53F53CA2-A5A4-4C17-8FE7-FC6EE27D0F0E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General Staff Functions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63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918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0616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8368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23714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925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8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5.</a:t>
            </a:r>
            <a:fld id="{6BD60F3B-46EF-41D7-B10D-BA44273781B4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General Staff Functions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44" r:id="rId2"/>
    <p:sldLayoutId id="2147484551" r:id="rId3"/>
    <p:sldLayoutId id="2147484545" r:id="rId4"/>
    <p:sldLayoutId id="2147484546" r:id="rId5"/>
    <p:sldLayoutId id="2147484552" r:id="rId6"/>
    <p:sldLayoutId id="2147484547" r:id="rId7"/>
    <p:sldLayoutId id="2147484548" r:id="rId8"/>
    <p:sldLayoutId id="2147484549" r:id="rId9"/>
    <p:sldLayoutId id="2147484553" r:id="rId10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dmin\Desktop\ICS100\ICS%20100b%20Classroom\Visuals\ICS100b_Unit5_Video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2021751"/>
            <a:ext cx="3835400" cy="222885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5:</a:t>
            </a:r>
            <a:br>
              <a:rPr lang="en-US" sz="4000" dirty="0" smtClean="0"/>
            </a:br>
            <a:r>
              <a:rPr lang="en-US" sz="4000" dirty="0">
                <a:solidFill>
                  <a:srgbClr val="000066"/>
                </a:solidFill>
              </a:rPr>
              <a:t>General Staff </a:t>
            </a:r>
            <a:br>
              <a:rPr lang="en-US" sz="4000" dirty="0">
                <a:solidFill>
                  <a:srgbClr val="000066"/>
                </a:solidFill>
              </a:rPr>
            </a:br>
            <a:r>
              <a:rPr lang="en-US" sz="4000" dirty="0" smtClean="0">
                <a:solidFill>
                  <a:srgbClr val="000066"/>
                </a:solidFill>
              </a:rPr>
              <a:t>Functions</a:t>
            </a:r>
          </a:p>
        </p:txBody>
      </p:sp>
      <p:pic>
        <p:nvPicPr>
          <p:cNvPr id="5" name="Picture 4" descr="&quot;&quot;"/>
          <p:cNvPicPr>
            <a:picLocks noChangeAspect="1"/>
          </p:cNvPicPr>
          <p:nvPr/>
        </p:nvPicPr>
        <p:blipFill>
          <a:blip r:embed="rId3">
            <a:lum bright="8000"/>
          </a:blip>
          <a:srcRect l="32692"/>
          <a:stretch>
            <a:fillRect/>
          </a:stretch>
        </p:blipFill>
        <p:spPr>
          <a:xfrm>
            <a:off x="4664075" y="1060450"/>
            <a:ext cx="3594100" cy="4005263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Operations:  Single Resources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8229600" cy="1509712"/>
          </a:xfrm>
        </p:spPr>
        <p:txBody>
          <a:bodyPr/>
          <a:lstStyle/>
          <a:p>
            <a:pPr eaLnBrk="1" hangingPunct="1"/>
            <a:r>
              <a:rPr lang="en-US" smtClean="0"/>
              <a:t>On a smaller incident, the Operations Section may be comprised of an Operations Section Chief and single resources.</a:t>
            </a:r>
          </a:p>
          <a:p>
            <a:pPr eaLnBrk="1" hangingPunct="1"/>
            <a:endParaRPr lang="en-US" smtClean="0"/>
          </a:p>
        </p:txBody>
      </p:sp>
      <p:grpSp>
        <p:nvGrpSpPr>
          <p:cNvPr id="15364" name="Group 11" descr="Operations Org Chart&#10;&#10;Top Row:  Operations Section Chief&#10;Second Row:  Industrial Hygienist, Facility Engineer, and IT Specialist."/>
          <p:cNvGrpSpPr>
            <a:grpSpLocks/>
          </p:cNvGrpSpPr>
          <p:nvPr/>
        </p:nvGrpSpPr>
        <p:grpSpPr bwMode="auto">
          <a:xfrm>
            <a:off x="1079500" y="3048000"/>
            <a:ext cx="6934200" cy="1447800"/>
            <a:chOff x="1079500" y="3048000"/>
            <a:chExt cx="6934200" cy="1447800"/>
          </a:xfrm>
        </p:grpSpPr>
        <p:sp>
          <p:nvSpPr>
            <p:cNvPr id="15365" name="Line 11"/>
            <p:cNvSpPr>
              <a:spLocks noChangeShapeType="1"/>
            </p:cNvSpPr>
            <p:nvPr/>
          </p:nvSpPr>
          <p:spPr bwMode="auto">
            <a:xfrm flipV="1">
              <a:off x="4508500" y="3717925"/>
              <a:ext cx="0" cy="5334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6" name="Group 11"/>
            <p:cNvGrpSpPr>
              <a:grpSpLocks/>
            </p:cNvGrpSpPr>
            <p:nvPr/>
          </p:nvGrpSpPr>
          <p:grpSpPr bwMode="auto">
            <a:xfrm>
              <a:off x="1079500" y="3048000"/>
              <a:ext cx="6934200" cy="1447800"/>
              <a:chOff x="1079500" y="3048000"/>
              <a:chExt cx="6934200" cy="1447800"/>
            </a:xfrm>
          </p:grpSpPr>
          <p:sp>
            <p:nvSpPr>
              <p:cNvPr id="15367" name="Line 6"/>
              <p:cNvSpPr>
                <a:spLocks noChangeShapeType="1"/>
              </p:cNvSpPr>
              <p:nvPr/>
            </p:nvSpPr>
            <p:spPr bwMode="auto">
              <a:xfrm flipV="1">
                <a:off x="4508500" y="3200400"/>
                <a:ext cx="0" cy="533400"/>
              </a:xfrm>
              <a:prstGeom prst="line">
                <a:avLst/>
              </a:prstGeom>
              <a:noFill/>
              <a:ln w="22225">
                <a:solidFill>
                  <a:srgbClr val="2538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79" name="AutoShape 7"/>
              <p:cNvSpPr>
                <a:spLocks noChangeArrowheads="1"/>
              </p:cNvSpPr>
              <p:nvPr/>
            </p:nvSpPr>
            <p:spPr bwMode="auto">
              <a:xfrm>
                <a:off x="1079500" y="39624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Industrial</a:t>
                </a:r>
                <a:b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</a:b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Hygienist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207880" name="AutoShape 8"/>
              <p:cNvSpPr>
                <a:spLocks noChangeArrowheads="1"/>
              </p:cNvSpPr>
              <p:nvPr/>
            </p:nvSpPr>
            <p:spPr bwMode="auto">
              <a:xfrm>
                <a:off x="3670300" y="30480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Operations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Section Chief</a:t>
                </a:r>
                <a:endParaRPr lang="en-US" sz="1400" b="1" dirty="0">
                  <a:latin typeface="Arial" charset="0"/>
                </a:endParaRPr>
              </a:p>
            </p:txBody>
          </p:sp>
          <p:cxnSp>
            <p:nvCxnSpPr>
              <p:cNvPr id="15370" name="AutoShape 9"/>
              <p:cNvCxnSpPr>
                <a:cxnSpLocks noChangeShapeType="1"/>
                <a:stCxn id="207882" idx="1"/>
                <a:endCxn id="207879" idx="0"/>
              </p:cNvCxnSpPr>
              <p:nvPr/>
            </p:nvCxnSpPr>
            <p:spPr bwMode="auto">
              <a:xfrm rot="5400000" flipH="1">
                <a:off x="4524375" y="1377950"/>
                <a:ext cx="44450" cy="52133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rgbClr val="25387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7882" name="AutoShape 10"/>
              <p:cNvSpPr>
                <a:spLocks noChangeArrowheads="1"/>
              </p:cNvSpPr>
              <p:nvPr/>
            </p:nvSpPr>
            <p:spPr bwMode="auto">
              <a:xfrm>
                <a:off x="6337300" y="39624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IT</a:t>
                </a:r>
                <a:b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</a:b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Specialist</a:t>
                </a:r>
              </a:p>
            </p:txBody>
          </p:sp>
          <p:sp>
            <p:nvSpPr>
              <p:cNvPr id="207886" name="AutoShape 14"/>
              <p:cNvSpPr>
                <a:spLocks noChangeArrowheads="1"/>
              </p:cNvSpPr>
              <p:nvPr/>
            </p:nvSpPr>
            <p:spPr bwMode="auto">
              <a:xfrm>
                <a:off x="3700463" y="3959225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Facility</a:t>
                </a:r>
                <a:b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</a:b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Engineer</a:t>
                </a:r>
                <a:endParaRPr lang="en-US" sz="1400" b="1" dirty="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Operations:  Teams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Single resources may be organized into teams.  Using standard ICS terminology, the two types of team configurations are:</a:t>
            </a:r>
          </a:p>
          <a:p>
            <a:pPr lvl="1" eaLnBrk="1" hangingPunct="1">
              <a:tabLst/>
            </a:pPr>
            <a:r>
              <a:rPr lang="en-US" dirty="0" smtClean="0">
                <a:solidFill>
                  <a:srgbClr val="CC0000"/>
                </a:solidFill>
              </a:rPr>
              <a:t>Task Forces</a:t>
            </a:r>
            <a:r>
              <a:rPr lang="en-US" dirty="0" smtClean="0"/>
              <a:t>, which are a </a:t>
            </a:r>
            <a:r>
              <a:rPr lang="en-US" u="sng" dirty="0" smtClean="0"/>
              <a:t>combination of mixed resources</a:t>
            </a:r>
            <a:r>
              <a:rPr lang="en-US" dirty="0" smtClean="0"/>
              <a:t> with common communications supervised by a Leader. </a:t>
            </a:r>
          </a:p>
          <a:p>
            <a:pPr lvl="1" eaLnBrk="1" hangingPunct="1">
              <a:tabLst/>
            </a:pPr>
            <a:r>
              <a:rPr lang="en-US" dirty="0" smtClean="0">
                <a:solidFill>
                  <a:srgbClr val="CC0000"/>
                </a:solidFill>
              </a:rPr>
              <a:t>Strike Teams</a:t>
            </a:r>
            <a:r>
              <a:rPr lang="en-US" dirty="0" smtClean="0"/>
              <a:t>, which include all </a:t>
            </a:r>
            <a:r>
              <a:rPr lang="en-US" u="sng" dirty="0" smtClean="0"/>
              <a:t>similar resources</a:t>
            </a:r>
            <a:r>
              <a:rPr lang="en-US" dirty="0" smtClean="0"/>
              <a:t> with common communications supervised by a Leader.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Strike Teams and Task Forces</a:t>
            </a:r>
          </a:p>
        </p:txBody>
      </p:sp>
      <p:grpSp>
        <p:nvGrpSpPr>
          <p:cNvPr id="17411" name="Group 6" descr="Slide:  Sample Strike Teams and Task Forces&#10;&#10;Organization Chart&#10;Top Row:  Operations Section Chief&#10;Second Row:  Search and Rescue Strike Team, Medical Aid Strike Team, and Perimeter Security Strike Team&#10;Third Row:  Damage Assessment Task Force, Shelter and Feeding Task Force, and Public Works Task Force"/>
          <p:cNvGrpSpPr>
            <a:grpSpLocks/>
          </p:cNvGrpSpPr>
          <p:nvPr/>
        </p:nvGrpSpPr>
        <p:grpSpPr bwMode="auto">
          <a:xfrm>
            <a:off x="665163" y="1752600"/>
            <a:ext cx="8021637" cy="2833688"/>
            <a:chOff x="288" y="768"/>
            <a:chExt cx="4176" cy="1332"/>
          </a:xfrm>
        </p:grpSpPr>
        <p:sp>
          <p:nvSpPr>
            <p:cNvPr id="17412" name="Line 7"/>
            <p:cNvSpPr>
              <a:spLocks noChangeShapeType="1"/>
            </p:cNvSpPr>
            <p:nvPr/>
          </p:nvSpPr>
          <p:spPr bwMode="auto">
            <a:xfrm flipV="1">
              <a:off x="2064" y="1200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413" name="AutoShape 8"/>
            <p:cNvCxnSpPr>
              <a:cxnSpLocks noChangeShapeType="1"/>
              <a:stCxn id="209936" idx="0"/>
              <a:endCxn id="209934" idx="0"/>
            </p:cNvCxnSpPr>
            <p:nvPr/>
          </p:nvCxnSpPr>
          <p:spPr bwMode="auto">
            <a:xfrm rot="-5400000" flipH="1" flipV="1">
              <a:off x="2077" y="97"/>
              <a:ext cx="1" cy="2496"/>
            </a:xfrm>
            <a:prstGeom prst="bentConnector3">
              <a:avLst>
                <a:gd name="adj1" fmla="val -14400005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14" name="Line 9"/>
            <p:cNvSpPr>
              <a:spLocks noChangeShapeType="1"/>
            </p:cNvSpPr>
            <p:nvPr/>
          </p:nvSpPr>
          <p:spPr bwMode="auto">
            <a:xfrm flipV="1">
              <a:off x="1440" y="1194"/>
              <a:ext cx="0" cy="582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Line 10"/>
            <p:cNvSpPr>
              <a:spLocks noChangeShapeType="1"/>
            </p:cNvSpPr>
            <p:nvPr/>
          </p:nvSpPr>
          <p:spPr bwMode="auto">
            <a:xfrm flipV="1">
              <a:off x="2682" y="1194"/>
              <a:ext cx="0" cy="582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11"/>
            <p:cNvSpPr>
              <a:spLocks noChangeShapeType="1"/>
            </p:cNvSpPr>
            <p:nvPr/>
          </p:nvSpPr>
          <p:spPr bwMode="auto">
            <a:xfrm flipV="1">
              <a:off x="3936" y="1194"/>
              <a:ext cx="0" cy="582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Line 12"/>
            <p:cNvSpPr>
              <a:spLocks noChangeShapeType="1"/>
            </p:cNvSpPr>
            <p:nvPr/>
          </p:nvSpPr>
          <p:spPr bwMode="auto">
            <a:xfrm>
              <a:off x="3264" y="1200"/>
              <a:ext cx="672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3"/>
            <p:cNvSpPr>
              <a:spLocks noChangeShapeType="1"/>
            </p:cNvSpPr>
            <p:nvPr/>
          </p:nvSpPr>
          <p:spPr bwMode="auto">
            <a:xfrm flipV="1">
              <a:off x="2352" y="1056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4" name="AutoShape 14"/>
            <p:cNvSpPr>
              <a:spLocks noChangeArrowheads="1"/>
            </p:cNvSpPr>
            <p:nvPr/>
          </p:nvSpPr>
          <p:spPr bwMode="auto">
            <a:xfrm>
              <a:off x="288" y="1344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Strike Team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09935" name="AutoShape 15"/>
            <p:cNvSpPr>
              <a:spLocks noChangeArrowheads="1"/>
            </p:cNvSpPr>
            <p:nvPr/>
          </p:nvSpPr>
          <p:spPr bwMode="auto">
            <a:xfrm>
              <a:off x="1536" y="1344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Strike Team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09936" name="AutoShape 16"/>
            <p:cNvSpPr>
              <a:spLocks noChangeArrowheads="1"/>
            </p:cNvSpPr>
            <p:nvPr/>
          </p:nvSpPr>
          <p:spPr bwMode="auto">
            <a:xfrm>
              <a:off x="2784" y="1344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14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Strike Team</a:t>
              </a:r>
            </a:p>
          </p:txBody>
        </p:sp>
        <p:sp>
          <p:nvSpPr>
            <p:cNvPr id="209937" name="AutoShape 17"/>
            <p:cNvSpPr>
              <a:spLocks noChangeArrowheads="1"/>
            </p:cNvSpPr>
            <p:nvPr/>
          </p:nvSpPr>
          <p:spPr bwMode="auto">
            <a:xfrm>
              <a:off x="1824" y="768"/>
              <a:ext cx="1055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09938" name="AutoShape 18"/>
            <p:cNvSpPr>
              <a:spLocks noChangeArrowheads="1"/>
            </p:cNvSpPr>
            <p:nvPr/>
          </p:nvSpPr>
          <p:spPr bwMode="auto">
            <a:xfrm>
              <a:off x="912" y="1764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Damage Assessment</a:t>
              </a:r>
              <a:br>
                <a:rPr lang="en-US" sz="14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09939" name="AutoShape 19"/>
            <p:cNvSpPr>
              <a:spLocks noChangeArrowheads="1"/>
            </p:cNvSpPr>
            <p:nvPr/>
          </p:nvSpPr>
          <p:spPr bwMode="auto">
            <a:xfrm>
              <a:off x="2154" y="1764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Shelter and Feeding</a:t>
              </a:r>
              <a:br>
                <a:rPr lang="en-US" sz="14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09940" name="AutoShape 20"/>
            <p:cNvSpPr>
              <a:spLocks noChangeArrowheads="1"/>
            </p:cNvSpPr>
            <p:nvPr/>
          </p:nvSpPr>
          <p:spPr bwMode="auto">
            <a:xfrm>
              <a:off x="3377" y="1764"/>
              <a:ext cx="10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Public Works</a:t>
              </a:r>
              <a:br>
                <a:rPr lang="en-US" sz="14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4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Activity:  Operations Section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100" u="sng" smtClean="0"/>
              <a:t>Instructions</a:t>
            </a:r>
            <a:r>
              <a:rPr lang="en-US" sz="3100" smtClean="0"/>
              <a:t>:  Working as a team . . .</a:t>
            </a:r>
          </a:p>
          <a:p>
            <a:pPr marL="687388" lvl="1" indent="-573088" eaLnBrk="1" hangingPunct="1">
              <a:buFont typeface="Times New Roman" pitchFamily="18" charset="0"/>
              <a:buAutoNum type="arabicPeriod"/>
              <a:tabLst/>
            </a:pPr>
            <a:r>
              <a:rPr lang="en-US" sz="3100" smtClean="0"/>
              <a:t>Review the scenario presented in the Student Manual.</a:t>
            </a:r>
          </a:p>
          <a:p>
            <a:pPr marL="687388" lvl="1" indent="-573088" eaLnBrk="1" hangingPunct="1">
              <a:buFont typeface="Times New Roman" pitchFamily="18" charset="0"/>
              <a:buAutoNum type="arabicPeriod"/>
              <a:tabLst/>
            </a:pPr>
            <a:r>
              <a:rPr lang="en-US" sz="3100" smtClean="0"/>
              <a:t>Develop an organization chart depicting how the </a:t>
            </a:r>
            <a:r>
              <a:rPr lang="en-US" sz="3100" u="sng" smtClean="0"/>
              <a:t>Operations Section</a:t>
            </a:r>
            <a:r>
              <a:rPr lang="en-US" sz="3100" smtClean="0"/>
              <a:t> could be organized into teams.  </a:t>
            </a:r>
          </a:p>
          <a:p>
            <a:pPr marL="687388" lvl="1" indent="-573088" eaLnBrk="1" hangingPunct="1">
              <a:buFont typeface="Times New Roman" pitchFamily="18" charset="0"/>
              <a:buAutoNum type="arabicPeriod"/>
              <a:tabLst/>
            </a:pPr>
            <a:r>
              <a:rPr lang="en-US" sz="3100" smtClean="0"/>
              <a:t>List the responsibilities of each team. </a:t>
            </a:r>
          </a:p>
          <a:p>
            <a:pPr marL="687388" lvl="1" indent="-573088" eaLnBrk="1" hangingPunct="1">
              <a:buFont typeface="Times New Roman" pitchFamily="18" charset="0"/>
              <a:buAutoNum type="arabicPeriod"/>
              <a:tabLst/>
            </a:pPr>
            <a:r>
              <a:rPr lang="en-US" sz="3100" smtClean="0"/>
              <a:t>Be prepared to present in 15 minutes.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Operations:  Too Many Teams!</a:t>
            </a:r>
          </a:p>
        </p:txBody>
      </p:sp>
      <p:sp>
        <p:nvSpPr>
          <p:cNvPr id="19459" name="Rectangle 5" descr="Slide:  Operations:  Too Many Teams!&#10;&#10;Additional levels of supervision must be added as the number of teams expands.&#10;&#10;Organization Chart&#10;Top Row:  Operations Section Chief&#10;Second Row:  Shelter and Feeding Task Force, and Public Works Task Force&#10;Third Row:  Search and Rescue Strike Team 1, Search and Rescue Strike Team 2; Medical Aid Strike Team 1, Medical Aid Strike Team 2. &#10;Fourth Row:  Perimeter Security Strike Team 1,  Perimeter Security Strike Team 2; and  Damage Assessment Task Force 1, Damage Assessment Task Force 2.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Additional levels of supervision must be added as the number of teams expands.</a:t>
            </a:r>
          </a:p>
        </p:txBody>
      </p:sp>
      <p:grpSp>
        <p:nvGrpSpPr>
          <p:cNvPr id="19460" name="Group 6" descr="Organization Chart&#10;Top Row:  Operations Section Chief&#10;Second Row:  Shelter and Feeding Task Force, and Public Works Task Force&#10;Third Row:  Search and Rescue Strike Team 1, Search and Rescue Strike Team 2; Medical Aid Strike Team 1, Medical Aid Strike Team 2. &#10;Fourth Row:  Perimeter Security Strike Team 1,  Perimeter Security Strike Team 2; and  Damage Assessment Task Force 1, Damage Assessment Task Force 2."/>
          <p:cNvGrpSpPr>
            <a:grpSpLocks/>
          </p:cNvGrpSpPr>
          <p:nvPr/>
        </p:nvGrpSpPr>
        <p:grpSpPr bwMode="auto">
          <a:xfrm>
            <a:off x="396875" y="2212975"/>
            <a:ext cx="8274050" cy="3225800"/>
            <a:chOff x="672" y="1344"/>
            <a:chExt cx="4572" cy="1728"/>
          </a:xfrm>
        </p:grpSpPr>
        <p:sp>
          <p:nvSpPr>
            <p:cNvPr id="19461" name="Line 7"/>
            <p:cNvSpPr>
              <a:spLocks noChangeShapeType="1"/>
            </p:cNvSpPr>
            <p:nvPr/>
          </p:nvSpPr>
          <p:spPr bwMode="auto">
            <a:xfrm flipV="1">
              <a:off x="2964" y="1458"/>
              <a:ext cx="0" cy="12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Line 8"/>
            <p:cNvSpPr>
              <a:spLocks noChangeShapeType="1"/>
            </p:cNvSpPr>
            <p:nvPr/>
          </p:nvSpPr>
          <p:spPr bwMode="auto">
            <a:xfrm flipH="1">
              <a:off x="1860" y="1902"/>
              <a:ext cx="2112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7" name="AutoShape 9"/>
            <p:cNvSpPr>
              <a:spLocks noChangeArrowheads="1"/>
            </p:cNvSpPr>
            <p:nvPr/>
          </p:nvSpPr>
          <p:spPr bwMode="auto">
            <a:xfrm>
              <a:off x="900" y="172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Shelter and Feeding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1978" name="AutoShape 10"/>
            <p:cNvSpPr>
              <a:spLocks noChangeArrowheads="1"/>
            </p:cNvSpPr>
            <p:nvPr/>
          </p:nvSpPr>
          <p:spPr bwMode="auto">
            <a:xfrm>
              <a:off x="3924" y="172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Public Works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300" b="1" dirty="0">
                <a:latin typeface="Arial" charset="0"/>
              </a:endParaRPr>
            </a:p>
          </p:txBody>
        </p:sp>
        <p:cxnSp>
          <p:nvCxnSpPr>
            <p:cNvPr id="1946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2943" y="547"/>
              <a:ext cx="1" cy="3516"/>
            </a:xfrm>
            <a:prstGeom prst="bentConnector3">
              <a:avLst>
                <a:gd name="adj1" fmla="val -1720000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6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2945" y="1074"/>
              <a:ext cx="1" cy="3516"/>
            </a:xfrm>
            <a:prstGeom prst="bentConnector3">
              <a:avLst>
                <a:gd name="adj1" fmla="val -1720000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7" name="Line 13"/>
            <p:cNvSpPr>
              <a:spLocks noChangeShapeType="1"/>
            </p:cNvSpPr>
            <p:nvPr/>
          </p:nvSpPr>
          <p:spPr bwMode="auto">
            <a:xfrm flipV="1">
              <a:off x="2364" y="2130"/>
              <a:ext cx="0" cy="11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4"/>
            <p:cNvSpPr>
              <a:spLocks noChangeShapeType="1"/>
            </p:cNvSpPr>
            <p:nvPr/>
          </p:nvSpPr>
          <p:spPr bwMode="auto">
            <a:xfrm flipV="1">
              <a:off x="3582" y="2130"/>
              <a:ext cx="0" cy="11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5"/>
            <p:cNvSpPr>
              <a:spLocks noChangeShapeType="1"/>
            </p:cNvSpPr>
            <p:nvPr/>
          </p:nvSpPr>
          <p:spPr bwMode="auto">
            <a:xfrm flipV="1">
              <a:off x="2364" y="2658"/>
              <a:ext cx="0" cy="11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16"/>
            <p:cNvSpPr>
              <a:spLocks noChangeShapeType="1"/>
            </p:cNvSpPr>
            <p:nvPr/>
          </p:nvSpPr>
          <p:spPr bwMode="auto">
            <a:xfrm flipV="1">
              <a:off x="3582" y="2658"/>
              <a:ext cx="0" cy="11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5" name="AutoShape 17"/>
            <p:cNvSpPr>
              <a:spLocks noChangeArrowheads="1"/>
            </p:cNvSpPr>
            <p:nvPr/>
          </p:nvSpPr>
          <p:spPr bwMode="auto">
            <a:xfrm>
              <a:off x="3036" y="220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1986" name="AutoShape 18"/>
            <p:cNvSpPr>
              <a:spLocks noChangeArrowheads="1"/>
            </p:cNvSpPr>
            <p:nvPr/>
          </p:nvSpPr>
          <p:spPr bwMode="auto">
            <a:xfrm>
              <a:off x="1812" y="2736"/>
              <a:ext cx="105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</a:p>
          </p:txBody>
        </p:sp>
        <p:sp>
          <p:nvSpPr>
            <p:cNvPr id="211987" name="AutoShape 19"/>
            <p:cNvSpPr>
              <a:spLocks noChangeArrowheads="1"/>
            </p:cNvSpPr>
            <p:nvPr/>
          </p:nvSpPr>
          <p:spPr bwMode="auto">
            <a:xfrm>
              <a:off x="672" y="27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1988" name="AutoShape 20"/>
            <p:cNvSpPr>
              <a:spLocks noChangeArrowheads="1"/>
            </p:cNvSpPr>
            <p:nvPr/>
          </p:nvSpPr>
          <p:spPr bwMode="auto">
            <a:xfrm>
              <a:off x="3042" y="27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Damage Assessment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 Task Force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1989" name="AutoShape 21"/>
            <p:cNvSpPr>
              <a:spLocks noChangeArrowheads="1"/>
            </p:cNvSpPr>
            <p:nvPr/>
          </p:nvSpPr>
          <p:spPr bwMode="auto">
            <a:xfrm>
              <a:off x="4188" y="220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Medical 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1990" name="AutoShape 22"/>
            <p:cNvSpPr>
              <a:spLocks noChangeArrowheads="1"/>
            </p:cNvSpPr>
            <p:nvPr/>
          </p:nvSpPr>
          <p:spPr bwMode="auto">
            <a:xfrm>
              <a:off x="1824" y="220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1991" name="AutoShape 23"/>
            <p:cNvSpPr>
              <a:spLocks noChangeArrowheads="1"/>
            </p:cNvSpPr>
            <p:nvPr/>
          </p:nvSpPr>
          <p:spPr bwMode="auto">
            <a:xfrm>
              <a:off x="672" y="220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1992" name="AutoShape 24"/>
            <p:cNvSpPr>
              <a:spLocks noChangeArrowheads="1"/>
            </p:cNvSpPr>
            <p:nvPr/>
          </p:nvSpPr>
          <p:spPr bwMode="auto">
            <a:xfrm>
              <a:off x="4188" y="27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Damage Assessment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1993" name="AutoShape 25"/>
            <p:cNvSpPr>
              <a:spLocks noChangeArrowheads="1"/>
            </p:cNvSpPr>
            <p:nvPr/>
          </p:nvSpPr>
          <p:spPr bwMode="auto">
            <a:xfrm>
              <a:off x="2436" y="1344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13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The Solution:  Add Functional Groups</a:t>
            </a:r>
          </a:p>
        </p:txBody>
      </p:sp>
      <p:sp>
        <p:nvSpPr>
          <p:cNvPr id="20483" name="Rectangle 5" descr="Slide:  The Solution:  Add Functional Groups&#10;&#10;Groups, led by a Supervisor, are used to perform functional areas of operation.&#10;&#10;Organization Chart&#10;Top Row:  Operations Section Chief&#10;First Column:  Response and Recovery Group Supervisor with &#10;Search and Rescue Strike Team 1, Search and Rescue Strike Team 2; Damage Assessment Task Force 1, and Damage Assessment Task Force 2 below.&#10;Second Column:  Perimeter Security Group Supervisor with Perimeter Security Strike Team 1, and  Perimeter Security Strike Team 2 below. &#10;Third Column:  Emergency Services Group Supervisor with  &#10;Shelter and Feeding Task Force; Medical Aid Strike Team 1, and Medical Aid Strike Team 2 below.&#10;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Groups, led by a Supervisor, are used to perform functional areas of operation. </a:t>
            </a:r>
          </a:p>
        </p:txBody>
      </p:sp>
      <p:grpSp>
        <p:nvGrpSpPr>
          <p:cNvPr id="20484" name="Group 31" descr="Organization Chart&#10;Top Row:  Operations Section Chief&#10;First Column:  Response and Recovery Group Supervisor with &#10;Search and Rescue Strike Team 1, Search and Rescue Strike Team 2; Damage Assessment Task Force 1, and Damage Assessment Task Force 2 below.&#10;Second Column:  Perimeter Security Group Supervisor with Perimeter Security Strike Team 1, and  Perimeter Security Strike Team 2 below. &#10;Third Column:  Emergency Services Group Supervisor with  &#10;Shelter and Feeding Task Force; Medical Aid Strike Team 1, and Medical Aid Strike Team 2 below.&#10;"/>
          <p:cNvGrpSpPr>
            <a:grpSpLocks/>
          </p:cNvGrpSpPr>
          <p:nvPr/>
        </p:nvGrpSpPr>
        <p:grpSpPr bwMode="auto">
          <a:xfrm>
            <a:off x="687388" y="1625600"/>
            <a:ext cx="7848600" cy="3895725"/>
            <a:chOff x="576" y="1152"/>
            <a:chExt cx="4944" cy="2454"/>
          </a:xfrm>
        </p:grpSpPr>
        <p:sp>
          <p:nvSpPr>
            <p:cNvPr id="20485" name="Line 7"/>
            <p:cNvSpPr>
              <a:spLocks noChangeShapeType="1"/>
            </p:cNvSpPr>
            <p:nvPr/>
          </p:nvSpPr>
          <p:spPr bwMode="auto">
            <a:xfrm flipV="1">
              <a:off x="2984" y="1440"/>
              <a:ext cx="0" cy="336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486" name="AutoShape 8"/>
            <p:cNvCxnSpPr>
              <a:cxnSpLocks noChangeShapeType="1"/>
              <a:stCxn id="213005" idx="1"/>
              <a:endCxn id="213022" idx="0"/>
            </p:cNvCxnSpPr>
            <p:nvPr/>
          </p:nvCxnSpPr>
          <p:spPr bwMode="auto">
            <a:xfrm rot="-5400000">
              <a:off x="2962" y="-1"/>
              <a:ext cx="32" cy="3489"/>
            </a:xfrm>
            <a:prstGeom prst="bentConnector3">
              <a:avLst>
                <a:gd name="adj1" fmla="val 550000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7" name="AutoShape 9"/>
            <p:cNvCxnSpPr>
              <a:cxnSpLocks noChangeShapeType="1"/>
            </p:cNvCxnSpPr>
            <p:nvPr/>
          </p:nvCxnSpPr>
          <p:spPr bwMode="auto">
            <a:xfrm rot="10800000">
              <a:off x="846" y="1936"/>
              <a:ext cx="303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8" name="Line 10"/>
            <p:cNvSpPr>
              <a:spLocks noChangeShapeType="1"/>
            </p:cNvSpPr>
            <p:nvPr/>
          </p:nvSpPr>
          <p:spPr bwMode="auto">
            <a:xfrm flipH="1">
              <a:off x="684" y="3078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11"/>
            <p:cNvSpPr>
              <a:spLocks noChangeShapeType="1"/>
            </p:cNvSpPr>
            <p:nvPr/>
          </p:nvSpPr>
          <p:spPr bwMode="auto">
            <a:xfrm flipH="1">
              <a:off x="677" y="2718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2"/>
            <p:cNvSpPr>
              <a:spLocks noChangeShapeType="1"/>
            </p:cNvSpPr>
            <p:nvPr/>
          </p:nvSpPr>
          <p:spPr bwMode="auto">
            <a:xfrm flipH="1">
              <a:off x="684" y="2352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5" name="AutoShape 13"/>
            <p:cNvSpPr>
              <a:spLocks noChangeArrowheads="1"/>
            </p:cNvSpPr>
            <p:nvPr/>
          </p:nvSpPr>
          <p:spPr bwMode="auto">
            <a:xfrm>
              <a:off x="576" y="1728"/>
              <a:ext cx="1349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Response &amp; Recovery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06" name="AutoShape 14"/>
            <p:cNvSpPr>
              <a:spLocks noChangeArrowheads="1"/>
            </p:cNvSpPr>
            <p:nvPr/>
          </p:nvSpPr>
          <p:spPr bwMode="auto">
            <a:xfrm>
              <a:off x="880" y="2160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07" name="AutoShape 15"/>
            <p:cNvSpPr>
              <a:spLocks noChangeArrowheads="1"/>
            </p:cNvSpPr>
            <p:nvPr/>
          </p:nvSpPr>
          <p:spPr bwMode="auto">
            <a:xfrm>
              <a:off x="880" y="2532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08" name="AutoShape 16"/>
            <p:cNvSpPr>
              <a:spLocks noChangeArrowheads="1"/>
            </p:cNvSpPr>
            <p:nvPr/>
          </p:nvSpPr>
          <p:spPr bwMode="auto">
            <a:xfrm>
              <a:off x="880" y="2898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Damage Assessment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09" name="AutoShape 17"/>
            <p:cNvSpPr>
              <a:spLocks noChangeArrowheads="1"/>
            </p:cNvSpPr>
            <p:nvPr/>
          </p:nvSpPr>
          <p:spPr bwMode="auto">
            <a:xfrm>
              <a:off x="880" y="3270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Restoration/Recovery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0496" name="Line 18"/>
            <p:cNvSpPr>
              <a:spLocks noChangeShapeType="1"/>
            </p:cNvSpPr>
            <p:nvPr/>
          </p:nvSpPr>
          <p:spPr bwMode="auto">
            <a:xfrm flipH="1">
              <a:off x="2424" y="2344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497" name="AutoShape 19"/>
            <p:cNvCxnSpPr>
              <a:cxnSpLocks noChangeShapeType="1"/>
            </p:cNvCxnSpPr>
            <p:nvPr/>
          </p:nvCxnSpPr>
          <p:spPr bwMode="auto">
            <a:xfrm rot="10800000">
              <a:off x="2593" y="1936"/>
              <a:ext cx="303" cy="778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012" name="AutoShape 20"/>
            <p:cNvSpPr>
              <a:spLocks noChangeArrowheads="1"/>
            </p:cNvSpPr>
            <p:nvPr/>
          </p:nvSpPr>
          <p:spPr bwMode="auto">
            <a:xfrm>
              <a:off x="2303" y="1728"/>
              <a:ext cx="1349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 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13" name="AutoShape 21"/>
            <p:cNvSpPr>
              <a:spLocks noChangeArrowheads="1"/>
            </p:cNvSpPr>
            <p:nvPr/>
          </p:nvSpPr>
          <p:spPr bwMode="auto">
            <a:xfrm>
              <a:off x="2606" y="2160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14" name="AutoShape 22"/>
            <p:cNvSpPr>
              <a:spLocks noChangeArrowheads="1"/>
            </p:cNvSpPr>
            <p:nvPr/>
          </p:nvSpPr>
          <p:spPr bwMode="auto">
            <a:xfrm>
              <a:off x="2606" y="2532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0501" name="Line 23"/>
            <p:cNvSpPr>
              <a:spLocks noChangeShapeType="1"/>
            </p:cNvSpPr>
            <p:nvPr/>
          </p:nvSpPr>
          <p:spPr bwMode="auto">
            <a:xfrm flipH="1">
              <a:off x="4137" y="2720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4"/>
            <p:cNvSpPr>
              <a:spLocks noChangeShapeType="1"/>
            </p:cNvSpPr>
            <p:nvPr/>
          </p:nvSpPr>
          <p:spPr bwMode="auto">
            <a:xfrm flipH="1">
              <a:off x="4144" y="2354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7" name="AutoShape 25"/>
            <p:cNvSpPr>
              <a:spLocks noChangeArrowheads="1"/>
            </p:cNvSpPr>
            <p:nvPr/>
          </p:nvSpPr>
          <p:spPr bwMode="auto">
            <a:xfrm>
              <a:off x="4333" y="2160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Shelter and Feeding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18" name="AutoShape 26"/>
            <p:cNvSpPr>
              <a:spLocks noChangeArrowheads="1"/>
            </p:cNvSpPr>
            <p:nvPr/>
          </p:nvSpPr>
          <p:spPr bwMode="auto">
            <a:xfrm>
              <a:off x="4333" y="2532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20" name="AutoShape 28"/>
            <p:cNvSpPr>
              <a:spLocks noChangeArrowheads="1"/>
            </p:cNvSpPr>
            <p:nvPr/>
          </p:nvSpPr>
          <p:spPr bwMode="auto">
            <a:xfrm>
              <a:off x="2390" y="1152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1300" b="1" dirty="0">
                <a:latin typeface="Arial" charset="0"/>
              </a:endParaRPr>
            </a:p>
          </p:txBody>
        </p:sp>
        <p:cxnSp>
          <p:nvCxnSpPr>
            <p:cNvPr id="20506" name="AutoShape 29"/>
            <p:cNvCxnSpPr>
              <a:cxnSpLocks noChangeShapeType="1"/>
            </p:cNvCxnSpPr>
            <p:nvPr/>
          </p:nvCxnSpPr>
          <p:spPr bwMode="auto">
            <a:xfrm rot="10800000" flipH="1" flipV="1">
              <a:off x="4299" y="1936"/>
              <a:ext cx="304" cy="1144"/>
            </a:xfrm>
            <a:prstGeom prst="bentConnector3">
              <a:avLst>
                <a:gd name="adj1" fmla="val -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022" name="AutoShape 30"/>
            <p:cNvSpPr>
              <a:spLocks noChangeArrowheads="1"/>
            </p:cNvSpPr>
            <p:nvPr/>
          </p:nvSpPr>
          <p:spPr bwMode="auto">
            <a:xfrm>
              <a:off x="4029" y="1728"/>
              <a:ext cx="1349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Emergency Services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3019" name="AutoShape 27"/>
            <p:cNvSpPr>
              <a:spLocks noChangeArrowheads="1"/>
            </p:cNvSpPr>
            <p:nvPr/>
          </p:nvSpPr>
          <p:spPr bwMode="auto">
            <a:xfrm>
              <a:off x="4333" y="2898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13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Geographic Divisions &amp; Groups</a:t>
            </a:r>
          </a:p>
        </p:txBody>
      </p:sp>
      <p:sp>
        <p:nvSpPr>
          <p:cNvPr id="21507" name="Rectangle 5" descr="Slide:  Geographic Divisions and Groups&#10;&#10;Organization Chart&#10;Top Row:  Operations Section Chief&#10;First Column:  East Division Supervisor with &#10;Search and Rescue Strike Team 1; Perimeter Security Strike Team 1; Medical Aid Strike Team 1; and Shelter and Feeding Task Force 1 below.&#10;&#10;Second Column:  West Division Supervisor with Search and Rescue Strike Team 2; Perimeter Security Strike Team 2; Medical Aid Strike Team 2; and Shelter and Feeding Task Force 2 below.&#10;&#10;Third Column:  Recovery Group Supervisor with Damage Assessment Task Force; and Restoration/Recovery Task Force below.&#10;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Divisions, led by a Supervisor, are used to divide an incident geographically.</a:t>
            </a:r>
          </a:p>
        </p:txBody>
      </p:sp>
      <p:grpSp>
        <p:nvGrpSpPr>
          <p:cNvPr id="21508" name="Group 6" descr="Organization Chart&#10;Top Row:  Operations Section Chief&#10;First Column:  East Division Supervisor with &#10;Search and Rescue Strike Team 1; Perimeter Security Strike Team 1; Medical Aid Strike Team 1; and Shelter and Feeding Task Force 1 below.&#10;&#10;Second Column:  West Division Supervisor with Search and Rescue Strike Team 2; Perimeter Security Strike Team 2; Medical Aid Strike Team 2; and Shelter and Feeding Task Force 2 below.&#10;&#10;Third Column:  Recovery Group Supervisor with Damage Assessment Task Force; and Restoration/Recovery Task Force below.&#10;"/>
          <p:cNvGrpSpPr>
            <a:grpSpLocks/>
          </p:cNvGrpSpPr>
          <p:nvPr/>
        </p:nvGrpSpPr>
        <p:grpSpPr bwMode="auto">
          <a:xfrm>
            <a:off x="1174750" y="1641475"/>
            <a:ext cx="7604125" cy="3895725"/>
            <a:chOff x="690" y="1152"/>
            <a:chExt cx="4398" cy="2454"/>
          </a:xfrm>
        </p:grpSpPr>
        <p:sp>
          <p:nvSpPr>
            <p:cNvPr id="21509" name="Line 7"/>
            <p:cNvSpPr>
              <a:spLocks noChangeShapeType="1"/>
            </p:cNvSpPr>
            <p:nvPr/>
          </p:nvSpPr>
          <p:spPr bwMode="auto">
            <a:xfrm flipV="1">
              <a:off x="2832" y="1440"/>
              <a:ext cx="0" cy="336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510" name="AutoShape 8"/>
            <p:cNvCxnSpPr>
              <a:cxnSpLocks noChangeShapeType="1"/>
              <a:stCxn id="214029" idx="1"/>
              <a:endCxn id="214036" idx="0"/>
            </p:cNvCxnSpPr>
            <p:nvPr/>
          </p:nvCxnSpPr>
          <p:spPr bwMode="auto">
            <a:xfrm rot="-5400000">
              <a:off x="2810" y="192"/>
              <a:ext cx="32" cy="3104"/>
            </a:xfrm>
            <a:prstGeom prst="bentConnector3">
              <a:avLst>
                <a:gd name="adj1" fmla="val 550000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1" name="AutoShape 9"/>
            <p:cNvCxnSpPr>
              <a:cxnSpLocks noChangeShapeType="1"/>
            </p:cNvCxnSpPr>
            <p:nvPr/>
          </p:nvCxnSpPr>
          <p:spPr bwMode="auto">
            <a:xfrm rot="10800000">
              <a:off x="930" y="1936"/>
              <a:ext cx="270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2" name="Line 10"/>
            <p:cNvSpPr>
              <a:spLocks noChangeShapeType="1"/>
            </p:cNvSpPr>
            <p:nvPr/>
          </p:nvSpPr>
          <p:spPr bwMode="auto">
            <a:xfrm flipH="1">
              <a:off x="786" y="3078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11"/>
            <p:cNvSpPr>
              <a:spLocks noChangeShapeType="1"/>
            </p:cNvSpPr>
            <p:nvPr/>
          </p:nvSpPr>
          <p:spPr bwMode="auto">
            <a:xfrm flipH="1">
              <a:off x="780" y="2718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2"/>
            <p:cNvSpPr>
              <a:spLocks noChangeShapeType="1"/>
            </p:cNvSpPr>
            <p:nvPr/>
          </p:nvSpPr>
          <p:spPr bwMode="auto">
            <a:xfrm flipH="1">
              <a:off x="786" y="2352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29" name="AutoShape 13"/>
            <p:cNvSpPr>
              <a:spLocks noChangeArrowheads="1"/>
            </p:cNvSpPr>
            <p:nvPr/>
          </p:nvSpPr>
          <p:spPr bwMode="auto">
            <a:xfrm>
              <a:off x="690" y="1728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East Division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30" name="AutoShape 14"/>
            <p:cNvSpPr>
              <a:spLocks noChangeArrowheads="1"/>
            </p:cNvSpPr>
            <p:nvPr/>
          </p:nvSpPr>
          <p:spPr bwMode="auto">
            <a:xfrm>
              <a:off x="960" y="216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31" name="AutoShape 15"/>
            <p:cNvSpPr>
              <a:spLocks noChangeArrowheads="1"/>
            </p:cNvSpPr>
            <p:nvPr/>
          </p:nvSpPr>
          <p:spPr bwMode="auto">
            <a:xfrm>
              <a:off x="960" y="253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32" name="AutoShape 16"/>
            <p:cNvSpPr>
              <a:spLocks noChangeArrowheads="1"/>
            </p:cNvSpPr>
            <p:nvPr/>
          </p:nvSpPr>
          <p:spPr bwMode="auto">
            <a:xfrm>
              <a:off x="960" y="289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33" name="AutoShape 17"/>
            <p:cNvSpPr>
              <a:spLocks noChangeArrowheads="1"/>
            </p:cNvSpPr>
            <p:nvPr/>
          </p:nvSpPr>
          <p:spPr bwMode="auto">
            <a:xfrm>
              <a:off x="960" y="327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Shelter and Feeding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 1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520" name="Line 18"/>
            <p:cNvSpPr>
              <a:spLocks noChangeShapeType="1"/>
            </p:cNvSpPr>
            <p:nvPr/>
          </p:nvSpPr>
          <p:spPr bwMode="auto">
            <a:xfrm flipH="1">
              <a:off x="3858" y="2344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521" name="AutoShape 19"/>
            <p:cNvCxnSpPr>
              <a:cxnSpLocks noChangeShapeType="1"/>
            </p:cNvCxnSpPr>
            <p:nvPr/>
          </p:nvCxnSpPr>
          <p:spPr bwMode="auto">
            <a:xfrm rot="10800000">
              <a:off x="4008" y="1936"/>
              <a:ext cx="270" cy="778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036" name="AutoShape 20"/>
            <p:cNvSpPr>
              <a:spLocks noChangeArrowheads="1"/>
            </p:cNvSpPr>
            <p:nvPr/>
          </p:nvSpPr>
          <p:spPr bwMode="auto">
            <a:xfrm>
              <a:off x="3762" y="1728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Recovery 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37" name="AutoShape 21"/>
            <p:cNvSpPr>
              <a:spLocks noChangeArrowheads="1"/>
            </p:cNvSpPr>
            <p:nvPr/>
          </p:nvSpPr>
          <p:spPr bwMode="auto">
            <a:xfrm>
              <a:off x="4032" y="216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Damage Assessment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38" name="AutoShape 22"/>
            <p:cNvSpPr>
              <a:spLocks noChangeArrowheads="1"/>
            </p:cNvSpPr>
            <p:nvPr/>
          </p:nvSpPr>
          <p:spPr bwMode="auto">
            <a:xfrm>
              <a:off x="4032" y="253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Restoration/Recovery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 Task Force</a:t>
              </a:r>
              <a:endParaRPr lang="en-US" sz="1300" b="1" dirty="0">
                <a:latin typeface="Arial" charset="0"/>
              </a:endParaRPr>
            </a:p>
          </p:txBody>
        </p:sp>
        <p:cxnSp>
          <p:nvCxnSpPr>
            <p:cNvPr id="21525" name="AutoShape 23"/>
            <p:cNvCxnSpPr>
              <a:cxnSpLocks noChangeShapeType="1"/>
            </p:cNvCxnSpPr>
            <p:nvPr/>
          </p:nvCxnSpPr>
          <p:spPr bwMode="auto">
            <a:xfrm rot="10800000">
              <a:off x="2472" y="1938"/>
              <a:ext cx="270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Line 24"/>
            <p:cNvSpPr>
              <a:spLocks noChangeShapeType="1"/>
            </p:cNvSpPr>
            <p:nvPr/>
          </p:nvSpPr>
          <p:spPr bwMode="auto">
            <a:xfrm flipH="1">
              <a:off x="2328" y="3080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5"/>
            <p:cNvSpPr>
              <a:spLocks noChangeShapeType="1"/>
            </p:cNvSpPr>
            <p:nvPr/>
          </p:nvSpPr>
          <p:spPr bwMode="auto">
            <a:xfrm flipH="1">
              <a:off x="2322" y="2720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6"/>
            <p:cNvSpPr>
              <a:spLocks noChangeShapeType="1"/>
            </p:cNvSpPr>
            <p:nvPr/>
          </p:nvSpPr>
          <p:spPr bwMode="auto">
            <a:xfrm flipH="1">
              <a:off x="2328" y="2354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3" name="AutoShape 27"/>
            <p:cNvSpPr>
              <a:spLocks noChangeArrowheads="1"/>
            </p:cNvSpPr>
            <p:nvPr/>
          </p:nvSpPr>
          <p:spPr bwMode="auto">
            <a:xfrm>
              <a:off x="2226" y="1728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West Division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44" name="AutoShape 28"/>
            <p:cNvSpPr>
              <a:spLocks noChangeArrowheads="1"/>
            </p:cNvSpPr>
            <p:nvPr/>
          </p:nvSpPr>
          <p:spPr bwMode="auto">
            <a:xfrm>
              <a:off x="2496" y="216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45" name="AutoShape 29"/>
            <p:cNvSpPr>
              <a:spLocks noChangeArrowheads="1"/>
            </p:cNvSpPr>
            <p:nvPr/>
          </p:nvSpPr>
          <p:spPr bwMode="auto">
            <a:xfrm>
              <a:off x="2496" y="253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46" name="AutoShape 30"/>
            <p:cNvSpPr>
              <a:spLocks noChangeArrowheads="1"/>
            </p:cNvSpPr>
            <p:nvPr/>
          </p:nvSpPr>
          <p:spPr bwMode="auto">
            <a:xfrm>
              <a:off x="2496" y="289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47" name="AutoShape 31"/>
            <p:cNvSpPr>
              <a:spLocks noChangeArrowheads="1"/>
            </p:cNvSpPr>
            <p:nvPr/>
          </p:nvSpPr>
          <p:spPr bwMode="auto">
            <a:xfrm>
              <a:off x="2496" y="327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Shelter and Feeding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Task Force 2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4048" name="AutoShape 32"/>
            <p:cNvSpPr>
              <a:spLocks noChangeArrowheads="1"/>
            </p:cNvSpPr>
            <p:nvPr/>
          </p:nvSpPr>
          <p:spPr bwMode="auto">
            <a:xfrm>
              <a:off x="2304" y="115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13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3660775" cy="4646612"/>
          </a:xfrm>
        </p:spPr>
        <p:txBody>
          <a:bodyPr/>
          <a:lstStyle/>
          <a:p>
            <a:r>
              <a:rPr lang="en-US" smtClean="0"/>
              <a:t>Adding Branches helps to:</a:t>
            </a:r>
          </a:p>
          <a:p>
            <a:pPr lvl="1">
              <a:tabLst/>
            </a:pPr>
            <a:r>
              <a:rPr lang="en-US" smtClean="0"/>
              <a:t>Supervise Groups and Divisions.</a:t>
            </a:r>
          </a:p>
          <a:p>
            <a:pPr lvl="1">
              <a:tabLst/>
            </a:pPr>
            <a:r>
              <a:rPr lang="en-US" smtClean="0"/>
              <a:t>Further reduce span of control. </a:t>
            </a: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Incidents</a:t>
            </a:r>
          </a:p>
        </p:txBody>
      </p:sp>
      <p:grpSp>
        <p:nvGrpSpPr>
          <p:cNvPr id="22532" name="Group 6" descr="Slide:  Complex Incidents&#10;&#10;Organization Chart&#10;Top Row:  Operations Section Chief&#10;First Column: Emergency Response Branch Director with Search and Rescue Group Supervisor; Mediical Aid Group Supervisor; and Perimeter Security Group Supervisor below.&#10;&#10;Second Column:  Services Branch Director with Evacuation Group Supervisor; Shelter and Feeding Group Supervisor; and Crisis Intervention Group Supervisor below.&#10;"/>
          <p:cNvGrpSpPr>
            <a:grpSpLocks/>
          </p:cNvGrpSpPr>
          <p:nvPr/>
        </p:nvGrpSpPr>
        <p:grpSpPr bwMode="auto">
          <a:xfrm>
            <a:off x="4191000" y="1219200"/>
            <a:ext cx="4591050" cy="3657600"/>
            <a:chOff x="2640" y="768"/>
            <a:chExt cx="2892" cy="2304"/>
          </a:xfrm>
        </p:grpSpPr>
        <p:sp>
          <p:nvSpPr>
            <p:cNvPr id="22533" name="Line 7"/>
            <p:cNvSpPr>
              <a:spLocks noChangeShapeType="1"/>
            </p:cNvSpPr>
            <p:nvPr/>
          </p:nvSpPr>
          <p:spPr bwMode="auto">
            <a:xfrm flipV="1">
              <a:off x="4014" y="1056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534" name="AutoShape 8"/>
            <p:cNvCxnSpPr>
              <a:cxnSpLocks noChangeShapeType="1"/>
            </p:cNvCxnSpPr>
            <p:nvPr/>
          </p:nvCxnSpPr>
          <p:spPr bwMode="auto">
            <a:xfrm rot="10800000">
              <a:off x="2880" y="1392"/>
              <a:ext cx="270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35" name="Line 9"/>
            <p:cNvSpPr>
              <a:spLocks noChangeShapeType="1"/>
            </p:cNvSpPr>
            <p:nvPr/>
          </p:nvSpPr>
          <p:spPr bwMode="auto">
            <a:xfrm flipH="1">
              <a:off x="2730" y="2448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10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1" name="AutoShape 11"/>
            <p:cNvSpPr>
              <a:spLocks noChangeArrowheads="1"/>
            </p:cNvSpPr>
            <p:nvPr/>
          </p:nvSpPr>
          <p:spPr bwMode="auto">
            <a:xfrm>
              <a:off x="2910" y="1824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5052" name="AutoShape 12"/>
            <p:cNvSpPr>
              <a:spLocks noChangeArrowheads="1"/>
            </p:cNvSpPr>
            <p:nvPr/>
          </p:nvSpPr>
          <p:spPr bwMode="auto">
            <a:xfrm>
              <a:off x="2910" y="2256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5053" name="AutoShape 13"/>
            <p:cNvSpPr>
              <a:spLocks noChangeArrowheads="1"/>
            </p:cNvSpPr>
            <p:nvPr/>
          </p:nvSpPr>
          <p:spPr bwMode="auto">
            <a:xfrm>
              <a:off x="2910" y="2688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 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2540" name="Line 14"/>
            <p:cNvSpPr>
              <a:spLocks noChangeShapeType="1"/>
            </p:cNvSpPr>
            <p:nvPr/>
          </p:nvSpPr>
          <p:spPr bwMode="auto">
            <a:xfrm flipH="1">
              <a:off x="4278" y="2448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5"/>
            <p:cNvSpPr>
              <a:spLocks noChangeShapeType="1"/>
            </p:cNvSpPr>
            <p:nvPr/>
          </p:nvSpPr>
          <p:spPr bwMode="auto">
            <a:xfrm flipH="1">
              <a:off x="4272" y="2016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6" name="AutoShape 16"/>
            <p:cNvSpPr>
              <a:spLocks noChangeArrowheads="1"/>
            </p:cNvSpPr>
            <p:nvPr/>
          </p:nvSpPr>
          <p:spPr bwMode="auto">
            <a:xfrm>
              <a:off x="4446" y="1824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Evacuation </a:t>
              </a:r>
              <a:br>
                <a:rPr lang="en-US" sz="13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5057" name="AutoShape 17"/>
            <p:cNvSpPr>
              <a:spLocks noChangeArrowheads="1"/>
            </p:cNvSpPr>
            <p:nvPr/>
          </p:nvSpPr>
          <p:spPr bwMode="auto">
            <a:xfrm>
              <a:off x="4446" y="2256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Shelter &amp; Feeding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1300" b="1" dirty="0">
                <a:latin typeface="Arial" charset="0"/>
              </a:endParaRPr>
            </a:p>
          </p:txBody>
        </p:sp>
        <p:cxnSp>
          <p:nvCxnSpPr>
            <p:cNvPr id="22544" name="AutoShape 18"/>
            <p:cNvCxnSpPr>
              <a:cxnSpLocks noChangeShapeType="1"/>
              <a:stCxn id="215059" idx="1"/>
              <a:endCxn id="215063" idx="0"/>
            </p:cNvCxnSpPr>
            <p:nvPr/>
          </p:nvCxnSpPr>
          <p:spPr bwMode="auto">
            <a:xfrm rot="-5400000">
              <a:off x="3992" y="576"/>
              <a:ext cx="32" cy="1568"/>
            </a:xfrm>
            <a:prstGeom prst="bentConnector3">
              <a:avLst>
                <a:gd name="adj1" fmla="val 550000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059" name="AutoShape 19"/>
            <p:cNvSpPr>
              <a:spLocks noChangeArrowheads="1"/>
            </p:cNvSpPr>
            <p:nvPr/>
          </p:nvSpPr>
          <p:spPr bwMode="auto">
            <a:xfrm>
              <a:off x="2640" y="1344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Emergency Response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Branch Director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5060" name="AutoShape 20"/>
            <p:cNvSpPr>
              <a:spLocks noChangeArrowheads="1"/>
            </p:cNvSpPr>
            <p:nvPr/>
          </p:nvSpPr>
          <p:spPr bwMode="auto">
            <a:xfrm>
              <a:off x="3486" y="76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1300" b="1" dirty="0">
                <a:latin typeface="Arial" charset="0"/>
              </a:endParaRPr>
            </a:p>
          </p:txBody>
        </p:sp>
        <p:cxnSp>
          <p:nvCxnSpPr>
            <p:cNvPr id="22547" name="AutoShape 21"/>
            <p:cNvCxnSpPr>
              <a:cxnSpLocks noChangeShapeType="1"/>
            </p:cNvCxnSpPr>
            <p:nvPr/>
          </p:nvCxnSpPr>
          <p:spPr bwMode="auto">
            <a:xfrm rot="10800000">
              <a:off x="4418" y="1400"/>
              <a:ext cx="270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062" name="AutoShape 22"/>
            <p:cNvSpPr>
              <a:spLocks noChangeArrowheads="1"/>
            </p:cNvSpPr>
            <p:nvPr/>
          </p:nvSpPr>
          <p:spPr bwMode="auto">
            <a:xfrm>
              <a:off x="4464" y="2688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Crisis Intervention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5063" name="AutoShape 23"/>
            <p:cNvSpPr>
              <a:spLocks noChangeArrowheads="1"/>
            </p:cNvSpPr>
            <p:nvPr/>
          </p:nvSpPr>
          <p:spPr bwMode="auto">
            <a:xfrm>
              <a:off x="4176" y="1344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Services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Branch Director</a:t>
              </a:r>
              <a:endParaRPr lang="en-US" sz="13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smtClean="0"/>
              <a:t>Activity:  Organizing the Ops Section (1 of 3)</a:t>
            </a:r>
          </a:p>
        </p:txBody>
      </p:sp>
      <p:sp>
        <p:nvSpPr>
          <p:cNvPr id="23555" name="Rectangle 5" descr="Org Chart&#10;Top Row:  Operations Section Chief&#10;2nd Row:  Medical (EMS)? and HazMat? (both highlighted)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u="sng" smtClean="0"/>
              <a:t>Instructions</a:t>
            </a:r>
            <a:r>
              <a:rPr lang="en-US" sz="2400" smtClean="0"/>
              <a:t>:  Working individually . . .</a:t>
            </a:r>
          </a:p>
          <a:p>
            <a:pPr marL="571500" lvl="1" indent="-457200" eaLnBrk="1" hangingPunct="1">
              <a:buFont typeface="Times New Roman" pitchFamily="18" charset="0"/>
              <a:buAutoNum type="arabicPeriod"/>
              <a:tabLst/>
            </a:pPr>
            <a:r>
              <a:rPr lang="en-US" sz="2400" smtClean="0"/>
              <a:t>Review each scenario and organization chart presented in the Student Manual.</a:t>
            </a:r>
          </a:p>
          <a:p>
            <a:pPr marL="571500" lvl="1" indent="-457200" eaLnBrk="1" hangingPunct="1">
              <a:buFont typeface="Times New Roman" pitchFamily="18" charset="0"/>
              <a:buAutoNum type="arabicPeriod"/>
              <a:tabLst/>
            </a:pPr>
            <a:r>
              <a:rPr lang="en-US" sz="2400" smtClean="0"/>
              <a:t>Write the correct title missing from each organization chart.  </a:t>
            </a:r>
          </a:p>
          <a:p>
            <a:pPr marL="571500" lvl="1" indent="-457200" eaLnBrk="1" hangingPunct="1">
              <a:buFont typeface="Times New Roman" pitchFamily="18" charset="0"/>
              <a:buAutoNum type="arabicPeriod"/>
              <a:tabLst/>
            </a:pPr>
            <a:r>
              <a:rPr lang="en-US" sz="2400" smtClean="0"/>
              <a:t>Be prepared to share your answers in 5 minutes.</a:t>
            </a:r>
          </a:p>
        </p:txBody>
      </p:sp>
      <p:grpSp>
        <p:nvGrpSpPr>
          <p:cNvPr id="23556" name="Group 6" descr="Org Chart&#10;Top Row:  Operations Section Chief&#10;2nd Row:  Medical (EMS)? and HazMat? (both highlighted)"/>
          <p:cNvGrpSpPr>
            <a:grpSpLocks/>
          </p:cNvGrpSpPr>
          <p:nvPr/>
        </p:nvGrpSpPr>
        <p:grpSpPr bwMode="auto">
          <a:xfrm>
            <a:off x="5273675" y="4033838"/>
            <a:ext cx="3338513" cy="1485900"/>
            <a:chOff x="3366" y="2538"/>
            <a:chExt cx="2103" cy="936"/>
          </a:xfrm>
        </p:grpSpPr>
        <p:cxnSp>
          <p:nvCxnSpPr>
            <p:cNvPr id="23557" name="AutoShape 7"/>
            <p:cNvCxnSpPr>
              <a:cxnSpLocks noChangeShapeType="1"/>
              <a:stCxn id="216072" idx="1"/>
              <a:endCxn id="216073" idx="0"/>
            </p:cNvCxnSpPr>
            <p:nvPr/>
          </p:nvCxnSpPr>
          <p:spPr bwMode="auto">
            <a:xfrm rot="-5400000">
              <a:off x="4399" y="2577"/>
              <a:ext cx="38" cy="1159"/>
            </a:xfrm>
            <a:prstGeom prst="bentConnector3">
              <a:avLst>
                <a:gd name="adj1" fmla="val 47894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6072" name="AutoShape 8"/>
            <p:cNvSpPr>
              <a:spLocks noChangeArrowheads="1"/>
            </p:cNvSpPr>
            <p:nvPr/>
          </p:nvSpPr>
          <p:spPr bwMode="gray">
            <a:xfrm>
              <a:off x="3366" y="3138"/>
              <a:ext cx="981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Medical (EMS)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b="1" u="sng" dirty="0">
                  <a:solidFill>
                    <a:schemeClr val="bg1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216073" name="AutoShape 9"/>
            <p:cNvSpPr>
              <a:spLocks noChangeArrowheads="1"/>
            </p:cNvSpPr>
            <p:nvPr/>
          </p:nvSpPr>
          <p:spPr bwMode="gray">
            <a:xfrm>
              <a:off x="4488" y="3138"/>
              <a:ext cx="981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HazMat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b="1" u="sng" dirty="0">
                  <a:solidFill>
                    <a:schemeClr val="bg1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23560" name="Line 10"/>
            <p:cNvSpPr>
              <a:spLocks noChangeShapeType="1"/>
            </p:cNvSpPr>
            <p:nvPr/>
          </p:nvSpPr>
          <p:spPr bwMode="auto">
            <a:xfrm flipV="1">
              <a:off x="4416" y="2820"/>
              <a:ext cx="0" cy="17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5" name="AutoShape 11"/>
            <p:cNvSpPr>
              <a:spLocks noChangeArrowheads="1"/>
            </p:cNvSpPr>
            <p:nvPr/>
          </p:nvSpPr>
          <p:spPr bwMode="auto">
            <a:xfrm>
              <a:off x="3930" y="2538"/>
              <a:ext cx="981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Activity:  Organizing the Ops Section (2 of 3)</a:t>
            </a:r>
          </a:p>
        </p:txBody>
      </p:sp>
      <p:sp>
        <p:nvSpPr>
          <p:cNvPr id="24579" name="Rectangle 4" descr="Org Chart&#10;Top Row: Operations Section Chief&#10;2nd Row:  North?; South?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smtClean="0"/>
              <a:t>Instructions</a:t>
            </a:r>
            <a:r>
              <a:rPr lang="en-US" sz="2400" smtClean="0"/>
              <a:t>:  Working individually . . .</a:t>
            </a:r>
          </a:p>
          <a:p>
            <a:pPr marL="571500" lvl="1" indent="-457200">
              <a:buFont typeface="Times New Roman" pitchFamily="18" charset="0"/>
              <a:buAutoNum type="arabicPeriod"/>
              <a:tabLst/>
            </a:pPr>
            <a:r>
              <a:rPr lang="en-US" sz="2400" smtClean="0"/>
              <a:t>Review each scenario and organization chart presented in the Student Manual.</a:t>
            </a:r>
          </a:p>
          <a:p>
            <a:pPr marL="571500" lvl="1" indent="-457200">
              <a:buFont typeface="Times New Roman" pitchFamily="18" charset="0"/>
              <a:buAutoNum type="arabicPeriod"/>
              <a:tabLst/>
            </a:pPr>
            <a:r>
              <a:rPr lang="en-US" sz="2400" smtClean="0"/>
              <a:t>Write the correct title missing from each organization chart.</a:t>
            </a:r>
          </a:p>
          <a:p>
            <a:pPr marL="571500" lvl="1" indent="-457200">
              <a:buFont typeface="Times New Roman" pitchFamily="18" charset="0"/>
              <a:buAutoNum type="arabicPeriod"/>
              <a:tabLst/>
            </a:pPr>
            <a:r>
              <a:rPr lang="en-US" sz="2400" smtClean="0"/>
              <a:t>Be prepared to share your answers in 5 minutes.</a:t>
            </a:r>
          </a:p>
        </p:txBody>
      </p:sp>
      <p:grpSp>
        <p:nvGrpSpPr>
          <p:cNvPr id="24580" name="Group 5" descr="Org Chart&#10;Top Row: Operations Section Chief&#10;2nd Row:  North?; South?&#10;"/>
          <p:cNvGrpSpPr>
            <a:grpSpLocks/>
          </p:cNvGrpSpPr>
          <p:nvPr/>
        </p:nvGrpSpPr>
        <p:grpSpPr bwMode="auto">
          <a:xfrm>
            <a:off x="5249863" y="4030663"/>
            <a:ext cx="3338512" cy="1485900"/>
            <a:chOff x="3366" y="2160"/>
            <a:chExt cx="2103" cy="936"/>
          </a:xfrm>
        </p:grpSpPr>
        <p:cxnSp>
          <p:nvCxnSpPr>
            <p:cNvPr id="24581" name="AutoShape 6"/>
            <p:cNvCxnSpPr>
              <a:cxnSpLocks noChangeShapeType="1"/>
              <a:stCxn id="217095" idx="1"/>
              <a:endCxn id="217096" idx="0"/>
            </p:cNvCxnSpPr>
            <p:nvPr/>
          </p:nvCxnSpPr>
          <p:spPr bwMode="auto">
            <a:xfrm rot="-5400000">
              <a:off x="4399" y="2199"/>
              <a:ext cx="38" cy="1159"/>
            </a:xfrm>
            <a:prstGeom prst="bentConnector3">
              <a:avLst>
                <a:gd name="adj1" fmla="val 47894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7095" name="AutoShape 7"/>
            <p:cNvSpPr>
              <a:spLocks noChangeArrowheads="1"/>
            </p:cNvSpPr>
            <p:nvPr/>
          </p:nvSpPr>
          <p:spPr bwMode="gray">
            <a:xfrm>
              <a:off x="3366" y="2760"/>
              <a:ext cx="981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North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u="sng" dirty="0">
                  <a:solidFill>
                    <a:schemeClr val="bg1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217096" name="AutoShape 8"/>
            <p:cNvSpPr>
              <a:spLocks noChangeArrowheads="1"/>
            </p:cNvSpPr>
            <p:nvPr/>
          </p:nvSpPr>
          <p:spPr bwMode="gray">
            <a:xfrm>
              <a:off x="4488" y="2760"/>
              <a:ext cx="981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South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u="sng" dirty="0">
                  <a:solidFill>
                    <a:schemeClr val="bg1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24584" name="Line 9"/>
            <p:cNvSpPr>
              <a:spLocks noChangeShapeType="1"/>
            </p:cNvSpPr>
            <p:nvPr/>
          </p:nvSpPr>
          <p:spPr bwMode="auto">
            <a:xfrm flipV="1">
              <a:off x="4416" y="2442"/>
              <a:ext cx="0" cy="17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8" name="AutoShape 10"/>
            <p:cNvSpPr>
              <a:spLocks noChangeArrowheads="1"/>
            </p:cNvSpPr>
            <p:nvPr/>
          </p:nvSpPr>
          <p:spPr bwMode="auto">
            <a:xfrm>
              <a:off x="3930" y="2160"/>
              <a:ext cx="981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Objective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457200" y="1068388"/>
            <a:ext cx="4467225" cy="4646612"/>
          </a:xfrm>
        </p:spPr>
        <p:txBody>
          <a:bodyPr/>
          <a:lstStyle/>
          <a:p>
            <a:r>
              <a:rPr lang="en-US" sz="2600" smtClean="0"/>
              <a:t>Describe the roles and functions of the General Staff, including:</a:t>
            </a:r>
          </a:p>
          <a:p>
            <a:pPr lvl="1">
              <a:tabLst/>
            </a:pPr>
            <a:r>
              <a:rPr lang="en-US" sz="2600" smtClean="0"/>
              <a:t>Operations Section</a:t>
            </a:r>
          </a:p>
          <a:p>
            <a:pPr lvl="1">
              <a:tabLst/>
            </a:pPr>
            <a:r>
              <a:rPr lang="en-US" sz="2600" smtClean="0"/>
              <a:t>Planning Section</a:t>
            </a:r>
          </a:p>
          <a:p>
            <a:pPr lvl="1">
              <a:tabLst/>
            </a:pPr>
            <a:r>
              <a:rPr lang="en-US" sz="2600" smtClean="0"/>
              <a:t>Logistics Section</a:t>
            </a:r>
          </a:p>
          <a:p>
            <a:pPr lvl="1">
              <a:tabLst/>
            </a:pPr>
            <a:r>
              <a:rPr lang="en-US" sz="2600" smtClean="0"/>
              <a:t>Finance/Administration </a:t>
            </a:r>
            <a:br>
              <a:rPr lang="en-US" sz="2600" smtClean="0"/>
            </a:br>
            <a:r>
              <a:rPr lang="en-US" sz="2600" smtClean="0"/>
              <a:t>Section</a:t>
            </a:r>
          </a:p>
          <a:p>
            <a:endParaRPr lang="en-US" sz="2600" smtClean="0"/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4675188" y="3635375"/>
            <a:ext cx="4610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endParaRPr lang="en-US" b="1">
              <a:solidFill>
                <a:srgbClr val="25387D"/>
              </a:solidFill>
              <a:latin typeface="Arial" charset="0"/>
            </a:endParaRPr>
          </a:p>
        </p:txBody>
      </p:sp>
      <p:pic>
        <p:nvPicPr>
          <p:cNvPr id="7173" name="Picture 6" descr="Graphic:  Unit List with Unit 5:  General Staff Functions highligh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047750"/>
            <a:ext cx="33655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Activity:  Organizing the Ops Section (3 of 3)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Instructions</a:t>
            </a:r>
            <a:r>
              <a:rPr lang="en-US" sz="2400" dirty="0" smtClean="0"/>
              <a:t>:  Working individually . . .</a:t>
            </a:r>
          </a:p>
          <a:p>
            <a:pPr marL="571500" lvl="1" indent="-457200">
              <a:buFont typeface="Times New Roman" pitchFamily="18" charset="0"/>
              <a:buAutoNum type="arabicPeriod"/>
              <a:tabLst/>
            </a:pPr>
            <a:r>
              <a:rPr lang="en-US" sz="2400" dirty="0" smtClean="0"/>
              <a:t>Review each scenario and organization chart presented in the Student Manual.</a:t>
            </a:r>
          </a:p>
          <a:p>
            <a:pPr marL="571500" lvl="1" indent="-457200">
              <a:buFont typeface="Times New Roman" pitchFamily="18" charset="0"/>
              <a:buAutoNum type="arabicPeriod"/>
              <a:tabLst/>
            </a:pPr>
            <a:r>
              <a:rPr lang="en-US" sz="2400" dirty="0" smtClean="0"/>
              <a:t>Write the correct title missing from each organization chart.</a:t>
            </a:r>
          </a:p>
          <a:p>
            <a:pPr marL="571500" lvl="1" indent="-457200">
              <a:buFont typeface="Times New Roman" pitchFamily="18" charset="0"/>
              <a:buAutoNum type="arabicPeriod"/>
              <a:tabLst/>
            </a:pPr>
            <a:r>
              <a:rPr lang="en-US" sz="2400" dirty="0" smtClean="0"/>
              <a:t>Be prepared to share your answers in 5 minutes.</a:t>
            </a:r>
          </a:p>
        </p:txBody>
      </p:sp>
      <p:grpSp>
        <p:nvGrpSpPr>
          <p:cNvPr id="25604" name="Group 5" descr="Org Chart&#10;Top Row:  Operations Section Chief&#10;Second Row:  Emergency Services? (highlighted)&#10;Third Row:  Medical (EMS) Group; and HazMat Group"/>
          <p:cNvGrpSpPr>
            <a:grpSpLocks/>
          </p:cNvGrpSpPr>
          <p:nvPr/>
        </p:nvGrpSpPr>
        <p:grpSpPr bwMode="auto">
          <a:xfrm>
            <a:off x="4797425" y="3617913"/>
            <a:ext cx="3263900" cy="1990725"/>
            <a:chOff x="3312" y="2010"/>
            <a:chExt cx="2157" cy="1494"/>
          </a:xfrm>
        </p:grpSpPr>
        <p:sp>
          <p:nvSpPr>
            <p:cNvPr id="25605" name="Line 6"/>
            <p:cNvSpPr>
              <a:spLocks noChangeShapeType="1"/>
            </p:cNvSpPr>
            <p:nvPr/>
          </p:nvSpPr>
          <p:spPr bwMode="auto">
            <a:xfrm>
              <a:off x="4438" y="2608"/>
              <a:ext cx="0" cy="41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19" name="AutoShape 7"/>
            <p:cNvSpPr>
              <a:spLocks noChangeArrowheads="1"/>
            </p:cNvSpPr>
            <p:nvPr/>
          </p:nvSpPr>
          <p:spPr bwMode="gray">
            <a:xfrm>
              <a:off x="4434" y="3168"/>
              <a:ext cx="1035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HazMat Group</a:t>
              </a:r>
            </a:p>
          </p:txBody>
        </p:sp>
        <p:sp>
          <p:nvSpPr>
            <p:cNvPr id="218120" name="AutoShape 8"/>
            <p:cNvSpPr>
              <a:spLocks noChangeArrowheads="1"/>
            </p:cNvSpPr>
            <p:nvPr/>
          </p:nvSpPr>
          <p:spPr bwMode="auto">
            <a:xfrm>
              <a:off x="3930" y="2568"/>
              <a:ext cx="981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Emergency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Services </a:t>
              </a:r>
              <a:r>
                <a:rPr lang="en-US" sz="1400" b="1" u="sng" dirty="0">
                  <a:solidFill>
                    <a:schemeClr val="bg1"/>
                  </a:solidFill>
                  <a:latin typeface="Arial" charset="0"/>
                </a:rPr>
                <a:t>?</a:t>
              </a:r>
            </a:p>
          </p:txBody>
        </p:sp>
        <p:cxnSp>
          <p:nvCxnSpPr>
            <p:cNvPr id="25608" name="AutoShape 9"/>
            <p:cNvCxnSpPr>
              <a:cxnSpLocks noChangeShapeType="1"/>
              <a:stCxn id="218125" idx="1"/>
              <a:endCxn id="218119" idx="0"/>
            </p:cNvCxnSpPr>
            <p:nvPr/>
          </p:nvCxnSpPr>
          <p:spPr bwMode="auto">
            <a:xfrm rot="5400000" flipH="1" flipV="1">
              <a:off x="4371" y="2607"/>
              <a:ext cx="38" cy="1160"/>
            </a:xfrm>
            <a:prstGeom prst="bentConnector3">
              <a:avLst>
                <a:gd name="adj1" fmla="val 478931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9" name="AutoShape 10"/>
            <p:cNvCxnSpPr>
              <a:cxnSpLocks noChangeShapeType="1"/>
              <a:stCxn id="218120" idx="0"/>
            </p:cNvCxnSpPr>
            <p:nvPr/>
          </p:nvCxnSpPr>
          <p:spPr bwMode="auto">
            <a:xfrm rot="-5400000">
              <a:off x="4638" y="2243"/>
              <a:ext cx="126" cy="523"/>
            </a:xfrm>
            <a:prstGeom prst="bentConnector2">
              <a:avLst/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0" name="Line 11"/>
            <p:cNvSpPr>
              <a:spLocks noChangeShapeType="1"/>
            </p:cNvSpPr>
            <p:nvPr/>
          </p:nvSpPr>
          <p:spPr bwMode="auto">
            <a:xfrm flipV="1">
              <a:off x="4956" y="2334"/>
              <a:ext cx="0" cy="11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24" name="AutoShape 12"/>
            <p:cNvSpPr>
              <a:spLocks noChangeArrowheads="1"/>
            </p:cNvSpPr>
            <p:nvPr/>
          </p:nvSpPr>
          <p:spPr bwMode="auto">
            <a:xfrm>
              <a:off x="4488" y="2010"/>
              <a:ext cx="981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18125" name="AutoShape 13"/>
            <p:cNvSpPr>
              <a:spLocks noChangeArrowheads="1"/>
            </p:cNvSpPr>
            <p:nvPr/>
          </p:nvSpPr>
          <p:spPr bwMode="gray">
            <a:xfrm>
              <a:off x="3312" y="3168"/>
              <a:ext cx="1035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Medical (EMS)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Group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Planning Section:  Major Activities</a:t>
            </a:r>
          </a:p>
        </p:txBody>
      </p:sp>
      <p:sp>
        <p:nvSpPr>
          <p:cNvPr id="26627" name="Rectangle 5" descr="Org Chart&#10;Top Row:  Incident Command &#10;2nd Row:  Operations Section; Planning Section (highlighted); Logistics Section; and Finance/Admin Section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spcBef>
                <a:spcPts val="575"/>
              </a:spcBef>
            </a:pPr>
            <a:r>
              <a:rPr lang="en-US" sz="2400" smtClean="0"/>
              <a:t>Collecting, evaluating, and displaying incident intelligence and information.</a:t>
            </a:r>
          </a:p>
          <a:p>
            <a:pPr lvl="1" eaLnBrk="1" hangingPunct="1">
              <a:spcBef>
                <a:spcPts val="575"/>
              </a:spcBef>
            </a:pPr>
            <a:r>
              <a:rPr lang="en-US" sz="2400" smtClean="0"/>
              <a:t>Preparing and documenting Incident Action Plans.</a:t>
            </a:r>
          </a:p>
          <a:p>
            <a:pPr lvl="1" eaLnBrk="1" hangingPunct="1">
              <a:spcBef>
                <a:spcPts val="575"/>
              </a:spcBef>
            </a:pPr>
            <a:r>
              <a:rPr lang="en-US" sz="2400" smtClean="0"/>
              <a:t>Tracking resources assigned to the incident.</a:t>
            </a:r>
          </a:p>
          <a:p>
            <a:pPr lvl="1" eaLnBrk="1" hangingPunct="1">
              <a:spcBef>
                <a:spcPts val="575"/>
              </a:spcBef>
            </a:pPr>
            <a:r>
              <a:rPr lang="en-US" sz="2400" smtClean="0"/>
              <a:t>Maintaining incident documentation.</a:t>
            </a:r>
          </a:p>
          <a:p>
            <a:pPr lvl="1" eaLnBrk="1" hangingPunct="1">
              <a:spcBef>
                <a:spcPts val="575"/>
              </a:spcBef>
            </a:pPr>
            <a:r>
              <a:rPr lang="en-US" sz="2400" smtClean="0"/>
              <a:t>Developing plans for demobilization.</a:t>
            </a:r>
          </a:p>
        </p:txBody>
      </p:sp>
      <p:grpSp>
        <p:nvGrpSpPr>
          <p:cNvPr id="26628" name="Group 6" descr="Org Chart&#10;Top Row:  Incident Command &#10;2nd Row:  Operations Section; Planning Section (highlighted); Logistics Section; and Finance/Admin Section"/>
          <p:cNvGrpSpPr>
            <a:grpSpLocks/>
          </p:cNvGrpSpPr>
          <p:nvPr/>
        </p:nvGrpSpPr>
        <p:grpSpPr bwMode="auto">
          <a:xfrm>
            <a:off x="1084263" y="4030663"/>
            <a:ext cx="6934200" cy="1495425"/>
            <a:chOff x="703" y="1230"/>
            <a:chExt cx="4368" cy="942"/>
          </a:xfrm>
        </p:grpSpPr>
        <p:cxnSp>
          <p:nvCxnSpPr>
            <p:cNvPr id="26629" name="AutoShape 7"/>
            <p:cNvCxnSpPr>
              <a:cxnSpLocks noChangeShapeType="1"/>
            </p:cNvCxnSpPr>
            <p:nvPr/>
          </p:nvCxnSpPr>
          <p:spPr bwMode="auto">
            <a:xfrm rot="-5400000">
              <a:off x="2873" y="228"/>
              <a:ext cx="28" cy="3340"/>
            </a:xfrm>
            <a:prstGeom prst="bentConnector3">
              <a:avLst>
                <a:gd name="adj1" fmla="val 614287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0" name="Line 8"/>
            <p:cNvSpPr>
              <a:spLocks noChangeShapeType="1"/>
            </p:cNvSpPr>
            <p:nvPr/>
          </p:nvSpPr>
          <p:spPr bwMode="auto">
            <a:xfrm flipV="1">
              <a:off x="2863" y="1450"/>
              <a:ext cx="0" cy="29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Line 9"/>
            <p:cNvSpPr>
              <a:spLocks noChangeShapeType="1"/>
            </p:cNvSpPr>
            <p:nvPr/>
          </p:nvSpPr>
          <p:spPr bwMode="auto">
            <a:xfrm flipV="1">
              <a:off x="2335" y="1740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Line 10"/>
            <p:cNvSpPr>
              <a:spLocks noChangeShapeType="1"/>
            </p:cNvSpPr>
            <p:nvPr/>
          </p:nvSpPr>
          <p:spPr bwMode="auto">
            <a:xfrm flipV="1">
              <a:off x="3439" y="1740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7" name="AutoShape 11"/>
            <p:cNvSpPr>
              <a:spLocks noChangeArrowheads="1"/>
            </p:cNvSpPr>
            <p:nvPr/>
          </p:nvSpPr>
          <p:spPr bwMode="auto">
            <a:xfrm>
              <a:off x="2335" y="123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Command</a:t>
              </a:r>
            </a:p>
          </p:txBody>
        </p:sp>
        <p:sp>
          <p:nvSpPr>
            <p:cNvPr id="219148" name="AutoShape 12"/>
            <p:cNvSpPr>
              <a:spLocks noChangeArrowheads="1"/>
            </p:cNvSpPr>
            <p:nvPr/>
          </p:nvSpPr>
          <p:spPr bwMode="auto">
            <a:xfrm>
              <a:off x="703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9149" name="AutoShape 13"/>
            <p:cNvSpPr>
              <a:spLocks noChangeArrowheads="1"/>
            </p:cNvSpPr>
            <p:nvPr/>
          </p:nvSpPr>
          <p:spPr bwMode="auto">
            <a:xfrm>
              <a:off x="1807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rgbClr val="1D3B59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charset="0"/>
                </a:rPr>
                <a:t>Planning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219150" name="AutoShape 14"/>
            <p:cNvSpPr>
              <a:spLocks noChangeArrowheads="1"/>
            </p:cNvSpPr>
            <p:nvPr/>
          </p:nvSpPr>
          <p:spPr bwMode="auto">
            <a:xfrm>
              <a:off x="2911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Logistics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19151" name="AutoShape 15"/>
            <p:cNvSpPr>
              <a:spLocks noChangeArrowheads="1"/>
            </p:cNvSpPr>
            <p:nvPr/>
          </p:nvSpPr>
          <p:spPr bwMode="auto">
            <a:xfrm>
              <a:off x="4015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Finance/Admin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3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Planning Section:  Units</a:t>
            </a:r>
          </a:p>
        </p:txBody>
      </p:sp>
      <p:grpSp>
        <p:nvGrpSpPr>
          <p:cNvPr id="27651" name="Group 5" descr="Slide:  Planning Section Units&#10;&#10;Org Chart&#10;Top Row:  Planning Section&#10;Second Row:  Resources Unit, Situation Unit, Documentation Unit, Demobilization Unit, Technical Specialists"/>
          <p:cNvGrpSpPr>
            <a:grpSpLocks/>
          </p:cNvGrpSpPr>
          <p:nvPr/>
        </p:nvGrpSpPr>
        <p:grpSpPr bwMode="auto">
          <a:xfrm>
            <a:off x="203200" y="2235200"/>
            <a:ext cx="8686800" cy="1495425"/>
            <a:chOff x="127" y="1452"/>
            <a:chExt cx="5472" cy="942"/>
          </a:xfrm>
        </p:grpSpPr>
        <p:cxnSp>
          <p:nvCxnSpPr>
            <p:cNvPr id="27652" name="AutoShape 6"/>
            <p:cNvCxnSpPr>
              <a:cxnSpLocks noChangeShapeType="1"/>
              <a:stCxn id="221194" idx="1"/>
              <a:endCxn id="221198" idx="1"/>
            </p:cNvCxnSpPr>
            <p:nvPr/>
          </p:nvCxnSpPr>
          <p:spPr bwMode="auto">
            <a:xfrm rot="5400000" flipV="1">
              <a:off x="2848" y="-121"/>
              <a:ext cx="1" cy="4416"/>
            </a:xfrm>
            <a:prstGeom prst="bentConnector3">
              <a:avLst>
                <a:gd name="adj1" fmla="val -1720000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53" name="Line 7"/>
            <p:cNvSpPr>
              <a:spLocks noChangeShapeType="1"/>
            </p:cNvSpPr>
            <p:nvPr/>
          </p:nvSpPr>
          <p:spPr bwMode="auto">
            <a:xfrm flipV="1">
              <a:off x="2863" y="1672"/>
              <a:ext cx="0" cy="43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Line 8"/>
            <p:cNvSpPr>
              <a:spLocks noChangeShapeType="1"/>
            </p:cNvSpPr>
            <p:nvPr/>
          </p:nvSpPr>
          <p:spPr bwMode="auto">
            <a:xfrm flipV="1">
              <a:off x="1735" y="1908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3" name="AutoShape 9"/>
            <p:cNvSpPr>
              <a:spLocks noChangeArrowheads="1"/>
            </p:cNvSpPr>
            <p:nvPr/>
          </p:nvSpPr>
          <p:spPr bwMode="auto">
            <a:xfrm>
              <a:off x="2031" y="1452"/>
              <a:ext cx="1669" cy="336"/>
            </a:xfrm>
            <a:prstGeom prst="cube">
              <a:avLst>
                <a:gd name="adj" fmla="val 8333"/>
              </a:avLst>
            </a:prstGeom>
            <a:solidFill>
              <a:srgbClr val="25387D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charset="0"/>
                </a:rPr>
                <a:t>Planning Section</a:t>
              </a:r>
            </a:p>
          </p:txBody>
        </p:sp>
        <p:sp>
          <p:nvSpPr>
            <p:cNvPr id="221194" name="AutoShape 10"/>
            <p:cNvSpPr>
              <a:spLocks noChangeArrowheads="1"/>
            </p:cNvSpPr>
            <p:nvPr/>
          </p:nvSpPr>
          <p:spPr bwMode="auto">
            <a:xfrm>
              <a:off x="127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21195" name="AutoShape 11"/>
            <p:cNvSpPr>
              <a:spLocks noChangeArrowheads="1"/>
            </p:cNvSpPr>
            <p:nvPr/>
          </p:nvSpPr>
          <p:spPr bwMode="auto">
            <a:xfrm>
              <a:off x="1231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Situation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221196" name="AutoShape 12"/>
            <p:cNvSpPr>
              <a:spLocks noChangeArrowheads="1"/>
            </p:cNvSpPr>
            <p:nvPr/>
          </p:nvSpPr>
          <p:spPr bwMode="auto">
            <a:xfrm>
              <a:off x="3439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Demobilization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21197" name="AutoShape 13"/>
            <p:cNvSpPr>
              <a:spLocks noChangeArrowheads="1"/>
            </p:cNvSpPr>
            <p:nvPr/>
          </p:nvSpPr>
          <p:spPr bwMode="auto">
            <a:xfrm>
              <a:off x="2335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Documentation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21198" name="AutoShape 14"/>
            <p:cNvSpPr>
              <a:spLocks noChangeArrowheads="1"/>
            </p:cNvSpPr>
            <p:nvPr/>
          </p:nvSpPr>
          <p:spPr bwMode="auto">
            <a:xfrm>
              <a:off x="4543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Technical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Specialists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7661" name="Line 15"/>
            <p:cNvSpPr>
              <a:spLocks noChangeShapeType="1"/>
            </p:cNvSpPr>
            <p:nvPr/>
          </p:nvSpPr>
          <p:spPr bwMode="auto">
            <a:xfrm flipV="1">
              <a:off x="3949" y="1914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u="sng" smtClean="0"/>
              <a:t>Instructions</a:t>
            </a:r>
            <a:r>
              <a:rPr lang="en-US" sz="2600" smtClean="0"/>
              <a:t>:  Working individually . . 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2600" smtClean="0"/>
              <a:t>Review the Planning Section chart in your Student Manual.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2600" smtClean="0"/>
              <a:t>Determine which of the Units would:</a:t>
            </a:r>
          </a:p>
          <a:p>
            <a:pPr marL="1031875" lvl="2" indent="-403225" eaLnBrk="1" hangingPunct="1">
              <a:tabLst/>
            </a:pPr>
            <a:r>
              <a:rPr lang="en-US" sz="2600" smtClean="0"/>
              <a:t>Maintain a record of actions taken during an incident.</a:t>
            </a:r>
          </a:p>
          <a:p>
            <a:pPr marL="1031875" lvl="2" indent="-403225" eaLnBrk="1" hangingPunct="1">
              <a:tabLst/>
            </a:pPr>
            <a:r>
              <a:rPr lang="en-US" sz="2600" smtClean="0"/>
              <a:t>Provide a map of the incident area.</a:t>
            </a:r>
          </a:p>
          <a:p>
            <a:pPr marL="1031875" lvl="2" indent="-403225" eaLnBrk="1" hangingPunct="1">
              <a:tabLst/>
            </a:pPr>
            <a:r>
              <a:rPr lang="en-US" sz="2600" smtClean="0"/>
              <a:t>Oversee check-in procedures.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2600" smtClean="0"/>
              <a:t>Be prepared to share your answers in 5 minutes. </a:t>
            </a:r>
          </a:p>
          <a:p>
            <a:endParaRPr lang="en-US" smtClean="0"/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Activity:  Planning Section Units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Logistics Section:  Major Activities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200" smtClean="0"/>
              <a:t>Ordering, obtaining, maintaining, and accounting for essential personnel, equipment, and supplies.</a:t>
            </a:r>
          </a:p>
          <a:p>
            <a:pPr lvl="1" eaLnBrk="1" hangingPunct="1"/>
            <a:r>
              <a:rPr lang="en-US" sz="2200" smtClean="0"/>
              <a:t>Providing communication planning and resources.</a:t>
            </a:r>
          </a:p>
          <a:p>
            <a:pPr lvl="1" eaLnBrk="1" hangingPunct="1"/>
            <a:r>
              <a:rPr lang="en-US" sz="2200" smtClean="0"/>
              <a:t>Setting up food services for responders.</a:t>
            </a:r>
          </a:p>
          <a:p>
            <a:pPr lvl="1" eaLnBrk="1" hangingPunct="1"/>
            <a:r>
              <a:rPr lang="en-US" sz="2200" smtClean="0"/>
              <a:t>Setting up and maintaining incident facilities.</a:t>
            </a:r>
          </a:p>
          <a:p>
            <a:pPr lvl="1" eaLnBrk="1" hangingPunct="1"/>
            <a:r>
              <a:rPr lang="en-US" sz="2200" smtClean="0"/>
              <a:t>Providing support transportation.</a:t>
            </a:r>
          </a:p>
          <a:p>
            <a:pPr lvl="1" eaLnBrk="1" hangingPunct="1"/>
            <a:r>
              <a:rPr lang="en-US" sz="2200" smtClean="0"/>
              <a:t>Providing medical services for injured personnel.</a:t>
            </a:r>
          </a:p>
        </p:txBody>
      </p:sp>
      <p:grpSp>
        <p:nvGrpSpPr>
          <p:cNvPr id="29700" name="Group 6" descr="Org Chart&#10;Top Row:  Incident Command &#10;2nd Row:  Operations Section; Planning Section; Logistics Section (highlighted); and Finance/Admin Section"/>
          <p:cNvGrpSpPr>
            <a:grpSpLocks/>
          </p:cNvGrpSpPr>
          <p:nvPr/>
        </p:nvGrpSpPr>
        <p:grpSpPr bwMode="auto">
          <a:xfrm>
            <a:off x="1084263" y="4068763"/>
            <a:ext cx="6934200" cy="1495425"/>
            <a:chOff x="703" y="1452"/>
            <a:chExt cx="4368" cy="942"/>
          </a:xfrm>
        </p:grpSpPr>
        <p:cxnSp>
          <p:nvCxnSpPr>
            <p:cNvPr id="29701" name="AutoShape 7"/>
            <p:cNvCxnSpPr>
              <a:cxnSpLocks noChangeShapeType="1"/>
            </p:cNvCxnSpPr>
            <p:nvPr/>
          </p:nvCxnSpPr>
          <p:spPr bwMode="auto">
            <a:xfrm rot="-5400000">
              <a:off x="2873" y="450"/>
              <a:ext cx="28" cy="3340"/>
            </a:xfrm>
            <a:prstGeom prst="bentConnector3">
              <a:avLst>
                <a:gd name="adj1" fmla="val 614287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2" name="Line 8"/>
            <p:cNvSpPr>
              <a:spLocks noChangeShapeType="1"/>
            </p:cNvSpPr>
            <p:nvPr/>
          </p:nvSpPr>
          <p:spPr bwMode="auto">
            <a:xfrm flipV="1">
              <a:off x="2863" y="1672"/>
              <a:ext cx="0" cy="29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Line 9"/>
            <p:cNvSpPr>
              <a:spLocks noChangeShapeType="1"/>
            </p:cNvSpPr>
            <p:nvPr/>
          </p:nvSpPr>
          <p:spPr bwMode="auto">
            <a:xfrm flipV="1">
              <a:off x="2335" y="1962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10"/>
            <p:cNvSpPr>
              <a:spLocks noChangeShapeType="1"/>
            </p:cNvSpPr>
            <p:nvPr/>
          </p:nvSpPr>
          <p:spPr bwMode="auto">
            <a:xfrm flipV="1">
              <a:off x="3439" y="1962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1" name="AutoShape 11"/>
            <p:cNvSpPr>
              <a:spLocks noChangeArrowheads="1"/>
            </p:cNvSpPr>
            <p:nvPr/>
          </p:nvSpPr>
          <p:spPr bwMode="auto">
            <a:xfrm>
              <a:off x="2335" y="145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Command</a:t>
              </a:r>
            </a:p>
          </p:txBody>
        </p:sp>
        <p:sp>
          <p:nvSpPr>
            <p:cNvPr id="225292" name="AutoShape 12"/>
            <p:cNvSpPr>
              <a:spLocks noChangeArrowheads="1"/>
            </p:cNvSpPr>
            <p:nvPr/>
          </p:nvSpPr>
          <p:spPr bwMode="auto">
            <a:xfrm>
              <a:off x="703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25293" name="AutoShape 13"/>
            <p:cNvSpPr>
              <a:spLocks noChangeArrowheads="1"/>
            </p:cNvSpPr>
            <p:nvPr/>
          </p:nvSpPr>
          <p:spPr bwMode="auto">
            <a:xfrm>
              <a:off x="1807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Planning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225294" name="AutoShape 14"/>
            <p:cNvSpPr>
              <a:spLocks noChangeArrowheads="1"/>
            </p:cNvSpPr>
            <p:nvPr/>
          </p:nvSpPr>
          <p:spPr bwMode="auto">
            <a:xfrm>
              <a:off x="2911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rgbClr val="25387D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charset="0"/>
                </a:rPr>
                <a:t>Logistics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225295" name="AutoShape 15"/>
            <p:cNvSpPr>
              <a:spLocks noChangeArrowheads="1"/>
            </p:cNvSpPr>
            <p:nvPr/>
          </p:nvSpPr>
          <p:spPr bwMode="auto">
            <a:xfrm>
              <a:off x="4015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Finance/Admin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3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Logistics Section:  Branches and Units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>
          <a:xfrm>
            <a:off x="406400" y="1068388"/>
            <a:ext cx="4265613" cy="4646612"/>
          </a:xfrm>
        </p:spPr>
        <p:txBody>
          <a:bodyPr/>
          <a:lstStyle/>
          <a:p>
            <a:pPr lvl="1" eaLnBrk="1" hangingPunct="1"/>
            <a:r>
              <a:rPr lang="en-US" sz="2700" smtClean="0"/>
              <a:t>The Logistics Section can be further staffed by two Branches and  six Units.</a:t>
            </a:r>
          </a:p>
          <a:p>
            <a:pPr lvl="1" eaLnBrk="1" hangingPunct="1">
              <a:spcBef>
                <a:spcPts val="1050"/>
              </a:spcBef>
            </a:pPr>
            <a:r>
              <a:rPr lang="en-US" sz="2700" smtClean="0"/>
              <a:t>The titles of the Units are descriptive of their responsibilities.</a:t>
            </a:r>
          </a:p>
        </p:txBody>
      </p:sp>
      <p:grpSp>
        <p:nvGrpSpPr>
          <p:cNvPr id="30724" name="Group 6" descr="Organization Chart&#10;&#10;Top Row:  Logistics Section&#10;&#10;First Column:  Service Branch with Communications Unit, Medical Unit and Food Unit below.&#10;&#10;Second Column:  Support Branch with Supply Unit, Facilities Unit, and Ground Support Unit below.&#10;"/>
          <p:cNvGrpSpPr>
            <a:grpSpLocks/>
          </p:cNvGrpSpPr>
          <p:nvPr/>
        </p:nvGrpSpPr>
        <p:grpSpPr bwMode="auto">
          <a:xfrm>
            <a:off x="4867275" y="1231900"/>
            <a:ext cx="4008438" cy="3292475"/>
            <a:chOff x="3104" y="726"/>
            <a:chExt cx="2520" cy="1986"/>
          </a:xfrm>
        </p:grpSpPr>
        <p:sp>
          <p:nvSpPr>
            <p:cNvPr id="30725" name="Line 7"/>
            <p:cNvSpPr>
              <a:spLocks noChangeShapeType="1"/>
            </p:cNvSpPr>
            <p:nvPr/>
          </p:nvSpPr>
          <p:spPr bwMode="auto">
            <a:xfrm flipH="1">
              <a:off x="3991" y="1794"/>
              <a:ext cx="108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Line 8"/>
            <p:cNvSpPr>
              <a:spLocks noChangeShapeType="1"/>
            </p:cNvSpPr>
            <p:nvPr/>
          </p:nvSpPr>
          <p:spPr bwMode="auto">
            <a:xfrm flipH="1">
              <a:off x="3997" y="2166"/>
              <a:ext cx="108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Line 9"/>
            <p:cNvSpPr>
              <a:spLocks noChangeShapeType="1"/>
            </p:cNvSpPr>
            <p:nvPr/>
          </p:nvSpPr>
          <p:spPr bwMode="auto">
            <a:xfrm flipH="1">
              <a:off x="4633" y="2166"/>
              <a:ext cx="108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Line 10"/>
            <p:cNvSpPr>
              <a:spLocks noChangeShapeType="1"/>
            </p:cNvSpPr>
            <p:nvPr/>
          </p:nvSpPr>
          <p:spPr bwMode="auto">
            <a:xfrm flipH="1">
              <a:off x="4633" y="1794"/>
              <a:ext cx="108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9" name="AutoShape 11"/>
            <p:cNvSpPr>
              <a:spLocks noChangeArrowheads="1"/>
            </p:cNvSpPr>
            <p:nvPr/>
          </p:nvSpPr>
          <p:spPr bwMode="auto">
            <a:xfrm>
              <a:off x="3104" y="1608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Communications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27340" name="AutoShape 12"/>
            <p:cNvSpPr>
              <a:spLocks noChangeArrowheads="1"/>
            </p:cNvSpPr>
            <p:nvPr/>
          </p:nvSpPr>
          <p:spPr bwMode="auto">
            <a:xfrm>
              <a:off x="3104" y="1992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Medical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27341" name="AutoShape 13"/>
            <p:cNvSpPr>
              <a:spLocks noChangeArrowheads="1"/>
            </p:cNvSpPr>
            <p:nvPr/>
          </p:nvSpPr>
          <p:spPr bwMode="auto">
            <a:xfrm>
              <a:off x="4700" y="1608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Supply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27342" name="AutoShape 14"/>
            <p:cNvSpPr>
              <a:spLocks noChangeArrowheads="1"/>
            </p:cNvSpPr>
            <p:nvPr/>
          </p:nvSpPr>
          <p:spPr bwMode="auto">
            <a:xfrm>
              <a:off x="4700" y="1992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Facilities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300" b="1" dirty="0">
                <a:latin typeface="Arial" charset="0"/>
              </a:endParaRPr>
            </a:p>
          </p:txBody>
        </p:sp>
        <p:cxnSp>
          <p:nvCxnSpPr>
            <p:cNvPr id="30733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4364" y="668"/>
              <a:ext cx="1" cy="1314"/>
            </a:xfrm>
            <a:prstGeom prst="bentConnector3">
              <a:avLst>
                <a:gd name="adj1" fmla="val -1720000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4" name="Line 16"/>
            <p:cNvSpPr>
              <a:spLocks noChangeShapeType="1"/>
            </p:cNvSpPr>
            <p:nvPr/>
          </p:nvSpPr>
          <p:spPr bwMode="auto">
            <a:xfrm flipV="1">
              <a:off x="4381" y="1020"/>
              <a:ext cx="0" cy="138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5" name="AutoShape 17"/>
            <p:cNvSpPr>
              <a:spLocks noChangeArrowheads="1"/>
            </p:cNvSpPr>
            <p:nvPr/>
          </p:nvSpPr>
          <p:spPr bwMode="auto">
            <a:xfrm>
              <a:off x="3854" y="726"/>
              <a:ext cx="1069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Logistics Section</a:t>
              </a:r>
            </a:p>
          </p:txBody>
        </p:sp>
        <p:cxnSp>
          <p:nvCxnSpPr>
            <p:cNvPr id="30736" name="AutoShape 18"/>
            <p:cNvCxnSpPr>
              <a:cxnSpLocks noChangeShapeType="1"/>
            </p:cNvCxnSpPr>
            <p:nvPr/>
          </p:nvCxnSpPr>
          <p:spPr bwMode="auto">
            <a:xfrm flipH="1">
              <a:off x="4012" y="1406"/>
              <a:ext cx="138" cy="1152"/>
            </a:xfrm>
            <a:prstGeom prst="bentConnector3">
              <a:avLst>
                <a:gd name="adj1" fmla="val 36231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7347" name="AutoShape 19"/>
            <p:cNvSpPr>
              <a:spLocks noChangeArrowheads="1"/>
            </p:cNvSpPr>
            <p:nvPr/>
          </p:nvSpPr>
          <p:spPr bwMode="auto">
            <a:xfrm>
              <a:off x="3242" y="1224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Service Branch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27348" name="AutoShape 20"/>
            <p:cNvSpPr>
              <a:spLocks noChangeArrowheads="1"/>
            </p:cNvSpPr>
            <p:nvPr/>
          </p:nvSpPr>
          <p:spPr bwMode="auto">
            <a:xfrm>
              <a:off x="3104" y="2376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Food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300" b="1" dirty="0">
                <a:latin typeface="Arial" charset="0"/>
              </a:endParaRPr>
            </a:p>
          </p:txBody>
        </p:sp>
        <p:cxnSp>
          <p:nvCxnSpPr>
            <p:cNvPr id="30739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113" y="1929"/>
              <a:ext cx="1152" cy="106"/>
            </a:xfrm>
            <a:prstGeom prst="bentConnector2">
              <a:avLst/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7350" name="AutoShape 22"/>
            <p:cNvSpPr>
              <a:spLocks noChangeArrowheads="1"/>
            </p:cNvSpPr>
            <p:nvPr/>
          </p:nvSpPr>
          <p:spPr bwMode="auto">
            <a:xfrm>
              <a:off x="4700" y="2376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Ground Support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27351" name="AutoShape 23"/>
            <p:cNvSpPr>
              <a:spLocks noChangeArrowheads="1"/>
            </p:cNvSpPr>
            <p:nvPr/>
          </p:nvSpPr>
          <p:spPr bwMode="auto">
            <a:xfrm>
              <a:off x="4574" y="1224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Support Branch</a:t>
              </a:r>
              <a:endParaRPr lang="en-US" sz="13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900" smtClean="0"/>
              <a:t>Finance/Administration Section:  Major Activities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Finance/Administration Section is responsible for:</a:t>
            </a:r>
          </a:p>
          <a:p>
            <a:pPr lvl="1" eaLnBrk="1" hangingPunct="1">
              <a:tabLst/>
            </a:pPr>
            <a:r>
              <a:rPr lang="en-US" sz="2400" smtClean="0"/>
              <a:t>Contract negotiation and monitoring.</a:t>
            </a:r>
          </a:p>
          <a:p>
            <a:pPr lvl="1" eaLnBrk="1" hangingPunct="1">
              <a:tabLst/>
            </a:pPr>
            <a:r>
              <a:rPr lang="en-US" sz="2400" smtClean="0"/>
              <a:t>Timekeeping.</a:t>
            </a:r>
          </a:p>
          <a:p>
            <a:pPr lvl="1" eaLnBrk="1" hangingPunct="1">
              <a:tabLst/>
            </a:pPr>
            <a:r>
              <a:rPr lang="en-US" sz="2400" smtClean="0"/>
              <a:t>Cost analysis.</a:t>
            </a:r>
          </a:p>
          <a:p>
            <a:pPr lvl="1" eaLnBrk="1" hangingPunct="1">
              <a:tabLst/>
            </a:pPr>
            <a:r>
              <a:rPr lang="en-US" sz="2400" smtClean="0"/>
              <a:t>Compensation for injury or damage to property.</a:t>
            </a:r>
          </a:p>
          <a:p>
            <a:pPr lvl="1" eaLnBrk="1" hangingPunct="1">
              <a:tabLst/>
            </a:pPr>
            <a:r>
              <a:rPr lang="en-US" sz="2400" smtClean="0"/>
              <a:t>Documentation for reimbursement (e.g., under MOUs).</a:t>
            </a:r>
          </a:p>
        </p:txBody>
      </p:sp>
      <p:grpSp>
        <p:nvGrpSpPr>
          <p:cNvPr id="31748" name="Group 6" descr="Org Chart&#10;Top Row:  Incident Command &#10;2nd Row:  Operations Section; Planning Section; Logistics Section; and Finance/Admin Section (highlighted)"/>
          <p:cNvGrpSpPr>
            <a:grpSpLocks/>
          </p:cNvGrpSpPr>
          <p:nvPr/>
        </p:nvGrpSpPr>
        <p:grpSpPr bwMode="auto">
          <a:xfrm>
            <a:off x="1084263" y="3878263"/>
            <a:ext cx="6934200" cy="1495425"/>
            <a:chOff x="703" y="1452"/>
            <a:chExt cx="4368" cy="942"/>
          </a:xfrm>
        </p:grpSpPr>
        <p:cxnSp>
          <p:nvCxnSpPr>
            <p:cNvPr id="31749" name="AutoShape 7"/>
            <p:cNvCxnSpPr>
              <a:cxnSpLocks noChangeShapeType="1"/>
            </p:cNvCxnSpPr>
            <p:nvPr/>
          </p:nvCxnSpPr>
          <p:spPr bwMode="auto">
            <a:xfrm rot="-5400000">
              <a:off x="2873" y="450"/>
              <a:ext cx="28" cy="3340"/>
            </a:xfrm>
            <a:prstGeom prst="bentConnector3">
              <a:avLst>
                <a:gd name="adj1" fmla="val 614287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0" name="Line 8"/>
            <p:cNvSpPr>
              <a:spLocks noChangeShapeType="1"/>
            </p:cNvSpPr>
            <p:nvPr/>
          </p:nvSpPr>
          <p:spPr bwMode="auto">
            <a:xfrm flipV="1">
              <a:off x="2863" y="1672"/>
              <a:ext cx="0" cy="29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Line 9"/>
            <p:cNvSpPr>
              <a:spLocks noChangeShapeType="1"/>
            </p:cNvSpPr>
            <p:nvPr/>
          </p:nvSpPr>
          <p:spPr bwMode="auto">
            <a:xfrm flipV="1">
              <a:off x="2335" y="1962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Line 10"/>
            <p:cNvSpPr>
              <a:spLocks noChangeShapeType="1"/>
            </p:cNvSpPr>
            <p:nvPr/>
          </p:nvSpPr>
          <p:spPr bwMode="auto">
            <a:xfrm flipV="1">
              <a:off x="3439" y="1962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3" name="AutoShape 11"/>
            <p:cNvSpPr>
              <a:spLocks noChangeArrowheads="1"/>
            </p:cNvSpPr>
            <p:nvPr/>
          </p:nvSpPr>
          <p:spPr bwMode="auto">
            <a:xfrm>
              <a:off x="2335" y="145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Command</a:t>
              </a:r>
            </a:p>
          </p:txBody>
        </p:sp>
        <p:sp>
          <p:nvSpPr>
            <p:cNvPr id="228364" name="AutoShape 12"/>
            <p:cNvSpPr>
              <a:spLocks noChangeArrowheads="1"/>
            </p:cNvSpPr>
            <p:nvPr/>
          </p:nvSpPr>
          <p:spPr bwMode="auto">
            <a:xfrm>
              <a:off x="703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300" b="1" dirty="0">
                <a:latin typeface="Arial" charset="0"/>
              </a:endParaRPr>
            </a:p>
          </p:txBody>
        </p:sp>
        <p:sp>
          <p:nvSpPr>
            <p:cNvPr id="228365" name="AutoShape 13"/>
            <p:cNvSpPr>
              <a:spLocks noChangeArrowheads="1"/>
            </p:cNvSpPr>
            <p:nvPr/>
          </p:nvSpPr>
          <p:spPr bwMode="auto">
            <a:xfrm>
              <a:off x="1807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Planning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228366" name="AutoShape 14"/>
            <p:cNvSpPr>
              <a:spLocks noChangeArrowheads="1"/>
            </p:cNvSpPr>
            <p:nvPr/>
          </p:nvSpPr>
          <p:spPr bwMode="auto">
            <a:xfrm>
              <a:off x="2911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Logistics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228367" name="AutoShape 15"/>
            <p:cNvSpPr>
              <a:spLocks noChangeArrowheads="1"/>
            </p:cNvSpPr>
            <p:nvPr/>
          </p:nvSpPr>
          <p:spPr bwMode="auto">
            <a:xfrm>
              <a:off x="4015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rgbClr val="25387D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charset="0"/>
                </a:rPr>
                <a:t>Finance/Admin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charset="0"/>
                </a:rPr>
                <a:t>Section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/>
              <a:t>Finance/Administration</a:t>
            </a:r>
            <a:r>
              <a:rPr lang="en-US" dirty="0" smtClean="0"/>
              <a:t> Section:  Units</a:t>
            </a:r>
          </a:p>
        </p:txBody>
      </p:sp>
      <p:grpSp>
        <p:nvGrpSpPr>
          <p:cNvPr id="32771" name="Group 5" descr="Slide:  Finance/Admin Section:  Units&#10;&#10;Org Chart&#10;Top Row:  Finance/Administration Section&#10;&#10;Second row:  Procurement Unit; Time Unit; Cost Unit; and Compensation/Claims Unit"/>
          <p:cNvGrpSpPr>
            <a:grpSpLocks/>
          </p:cNvGrpSpPr>
          <p:nvPr/>
        </p:nvGrpSpPr>
        <p:grpSpPr bwMode="auto">
          <a:xfrm>
            <a:off x="592138" y="2030413"/>
            <a:ext cx="7889875" cy="2270125"/>
            <a:chOff x="703" y="1230"/>
            <a:chExt cx="4368" cy="942"/>
          </a:xfrm>
        </p:grpSpPr>
        <p:cxnSp>
          <p:nvCxnSpPr>
            <p:cNvPr id="32772" name="AutoShape 6"/>
            <p:cNvCxnSpPr>
              <a:cxnSpLocks noChangeShapeType="1"/>
            </p:cNvCxnSpPr>
            <p:nvPr/>
          </p:nvCxnSpPr>
          <p:spPr bwMode="auto">
            <a:xfrm rot="-5400000">
              <a:off x="2873" y="228"/>
              <a:ext cx="28" cy="3340"/>
            </a:xfrm>
            <a:prstGeom prst="bentConnector3">
              <a:avLst>
                <a:gd name="adj1" fmla="val 614287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3" name="Line 7"/>
            <p:cNvSpPr>
              <a:spLocks noChangeShapeType="1"/>
            </p:cNvSpPr>
            <p:nvPr/>
          </p:nvSpPr>
          <p:spPr bwMode="auto">
            <a:xfrm flipV="1">
              <a:off x="2863" y="1450"/>
              <a:ext cx="0" cy="29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Line 8"/>
            <p:cNvSpPr>
              <a:spLocks noChangeShapeType="1"/>
            </p:cNvSpPr>
            <p:nvPr/>
          </p:nvSpPr>
          <p:spPr bwMode="auto">
            <a:xfrm flipV="1">
              <a:off x="2335" y="1740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Line 9"/>
            <p:cNvSpPr>
              <a:spLocks noChangeShapeType="1"/>
            </p:cNvSpPr>
            <p:nvPr/>
          </p:nvSpPr>
          <p:spPr bwMode="auto">
            <a:xfrm flipV="1">
              <a:off x="3439" y="1740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0" name="AutoShape 10"/>
            <p:cNvSpPr>
              <a:spLocks noChangeArrowheads="1"/>
            </p:cNvSpPr>
            <p:nvPr/>
          </p:nvSpPr>
          <p:spPr bwMode="auto">
            <a:xfrm>
              <a:off x="2020" y="1230"/>
              <a:ext cx="1658" cy="336"/>
            </a:xfrm>
            <a:prstGeom prst="cube">
              <a:avLst>
                <a:gd name="adj" fmla="val 8333"/>
              </a:avLst>
            </a:prstGeom>
            <a:solidFill>
              <a:srgbClr val="25387D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charset="0"/>
                </a:rPr>
                <a:t>Finance/Administration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230411" name="AutoShape 11"/>
            <p:cNvSpPr>
              <a:spLocks noChangeArrowheads="1"/>
            </p:cNvSpPr>
            <p:nvPr/>
          </p:nvSpPr>
          <p:spPr bwMode="auto">
            <a:xfrm>
              <a:off x="703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Procurement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30412" name="AutoShape 12"/>
            <p:cNvSpPr>
              <a:spLocks noChangeArrowheads="1"/>
            </p:cNvSpPr>
            <p:nvPr/>
          </p:nvSpPr>
          <p:spPr bwMode="auto">
            <a:xfrm>
              <a:off x="1807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Time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230413" name="AutoShape 13"/>
            <p:cNvSpPr>
              <a:spLocks noChangeArrowheads="1"/>
            </p:cNvSpPr>
            <p:nvPr/>
          </p:nvSpPr>
          <p:spPr bwMode="auto">
            <a:xfrm>
              <a:off x="2911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Cost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30414" name="AutoShape 14"/>
            <p:cNvSpPr>
              <a:spLocks noChangeArrowheads="1"/>
            </p:cNvSpPr>
            <p:nvPr/>
          </p:nvSpPr>
          <p:spPr bwMode="auto">
            <a:xfrm>
              <a:off x="4015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Compensation/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Claims Unit</a:t>
              </a:r>
              <a:endParaRPr lang="en-US" sz="14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Activity:  Section Chiefs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u="sng" smtClean="0"/>
              <a:t>Instructions</a:t>
            </a:r>
            <a:r>
              <a:rPr lang="en-US" sz="3000" smtClean="0"/>
              <a:t>:  Working individually . . 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smtClean="0"/>
              <a:t>Review the table of statements presented in the Student Manual.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smtClean="0"/>
              <a:t>Identify the correct Section Chief for each statement.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smtClean="0"/>
              <a:t>Be prepared to share your answers in </a:t>
            </a:r>
            <a:br>
              <a:rPr lang="en-US" sz="3000" smtClean="0"/>
            </a:br>
            <a:r>
              <a:rPr lang="en-US" sz="3000" smtClean="0"/>
              <a:t>5 minutes.</a:t>
            </a:r>
          </a:p>
          <a:p>
            <a:pPr eaLnBrk="1" hangingPunct="1"/>
            <a:endParaRPr lang="en-US" sz="22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Activity:  General Staff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>
              <a:spcBef>
                <a:spcPct val="30000"/>
              </a:spcBef>
              <a:defRPr/>
            </a:pPr>
            <a:r>
              <a:rPr lang="en-US" sz="2400" u="sng" dirty="0" smtClean="0"/>
              <a:t>Instructions</a:t>
            </a:r>
            <a:r>
              <a:rPr lang="en-US" sz="2400" dirty="0" smtClean="0"/>
              <a:t>:  Working as a team . . .</a:t>
            </a:r>
          </a:p>
          <a:p>
            <a:pPr marL="609600" lvl="1" indent="-49530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Review the scenario presented in your Student Manual.</a:t>
            </a:r>
          </a:p>
          <a:p>
            <a:pPr marL="609600" lvl="1" indent="-49530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Use what you’ve learned to answer the questions in each part of the activity.  Write your answers on chart paper.</a:t>
            </a:r>
          </a:p>
          <a:p>
            <a:pPr marL="609600" lvl="1" indent="-49530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When you’ve answered each set of questions, move on to the next page.</a:t>
            </a:r>
          </a:p>
          <a:p>
            <a:pPr marL="609600" lvl="1" indent="-49530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Select a spokesperson.  Be prepared to discuss your answers with the class in 15 minutes.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346075"/>
            <a:ext cx="8229600" cy="639763"/>
          </a:xfrm>
        </p:spPr>
        <p:txBody>
          <a:bodyPr/>
          <a:lstStyle/>
          <a:p>
            <a:pPr eaLnBrk="1" hangingPunct="1"/>
            <a:r>
              <a:rPr lang="en-US" sz="3100" dirty="0" smtClean="0"/>
              <a:t>General Staff Overview – Expanding Incidents</a:t>
            </a:r>
          </a:p>
        </p:txBody>
      </p:sp>
      <p:grpSp>
        <p:nvGrpSpPr>
          <p:cNvPr id="8195" name="Group 17" descr="Slide:  General Staff Overview - Expanding Incidents&#10;&#10;Organization chart&#10;Top Row:  Incident Command&#10;Second Row:  Operations Section, Planning Section, Logistics Section, and Finance/Admin Section.&#10;&#10;Operations Section:  Directs all response/tactical actions to achieve the incident objectives.&#10;&#10;Planning Section, Logistics Section and Finance/Admin Section is activated, as needed, to support the incident response directed by the Operations Section.&#10;&#10;&#10;&#10;&#10;&#10;"/>
          <p:cNvGrpSpPr>
            <a:grpSpLocks/>
          </p:cNvGrpSpPr>
          <p:nvPr/>
        </p:nvGrpSpPr>
        <p:grpSpPr bwMode="auto">
          <a:xfrm>
            <a:off x="681038" y="1435100"/>
            <a:ext cx="7516812" cy="3605213"/>
            <a:chOff x="681038" y="1435100"/>
            <a:chExt cx="7516812" cy="3605213"/>
          </a:xfrm>
        </p:grpSpPr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5541963" y="2419350"/>
              <a:ext cx="0" cy="333375"/>
            </a:xfrm>
            <a:prstGeom prst="line">
              <a:avLst/>
            </a:prstGeom>
            <a:noFill/>
            <a:ln w="2857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3763963" y="2420938"/>
              <a:ext cx="0" cy="333375"/>
            </a:xfrm>
            <a:prstGeom prst="line">
              <a:avLst/>
            </a:prstGeom>
            <a:noFill/>
            <a:ln w="2857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198" name="AutoShape 6"/>
            <p:cNvCxnSpPr>
              <a:cxnSpLocks noChangeShapeType="1"/>
            </p:cNvCxnSpPr>
            <p:nvPr/>
          </p:nvCxnSpPr>
          <p:spPr bwMode="auto">
            <a:xfrm rot="-5400000">
              <a:off x="4619625" y="25400"/>
              <a:ext cx="44450" cy="5302250"/>
            </a:xfrm>
            <a:prstGeom prst="bentConnector3">
              <a:avLst>
                <a:gd name="adj1" fmla="val 614287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4603750" y="1816100"/>
              <a:ext cx="0" cy="6096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8" name="AutoShape 8"/>
            <p:cNvSpPr>
              <a:spLocks noChangeArrowheads="1"/>
            </p:cNvSpPr>
            <p:nvPr/>
          </p:nvSpPr>
          <p:spPr bwMode="auto">
            <a:xfrm>
              <a:off x="3765550" y="1435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rgbClr val="1D3B59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Command</a:t>
              </a:r>
            </a:p>
          </p:txBody>
        </p:sp>
        <p:sp>
          <p:nvSpPr>
            <p:cNvPr id="199689" name="AutoShape 9"/>
            <p:cNvSpPr>
              <a:spLocks noChangeArrowheads="1"/>
            </p:cNvSpPr>
            <p:nvPr/>
          </p:nvSpPr>
          <p:spPr bwMode="auto">
            <a:xfrm>
              <a:off x="1174750" y="2578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99690" name="AutoShape 10"/>
            <p:cNvSpPr>
              <a:spLocks noChangeArrowheads="1"/>
            </p:cNvSpPr>
            <p:nvPr/>
          </p:nvSpPr>
          <p:spPr bwMode="auto">
            <a:xfrm>
              <a:off x="2927350" y="2578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Planning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99691" name="AutoShape 11"/>
            <p:cNvSpPr>
              <a:spLocks noChangeArrowheads="1"/>
            </p:cNvSpPr>
            <p:nvPr/>
          </p:nvSpPr>
          <p:spPr bwMode="auto">
            <a:xfrm>
              <a:off x="4679950" y="2578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Logistics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99692" name="AutoShape 12"/>
            <p:cNvSpPr>
              <a:spLocks noChangeArrowheads="1"/>
            </p:cNvSpPr>
            <p:nvPr/>
          </p:nvSpPr>
          <p:spPr bwMode="auto">
            <a:xfrm>
              <a:off x="6432550" y="2578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Finance/Admin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1993900" y="3136900"/>
              <a:ext cx="238125" cy="569913"/>
            </a:xfrm>
            <a:prstGeom prst="line">
              <a:avLst/>
            </a:prstGeom>
            <a:noFill/>
            <a:ln w="31750">
              <a:solidFill>
                <a:srgbClr val="25387D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681038" y="3716338"/>
              <a:ext cx="3116262" cy="1323975"/>
            </a:xfrm>
            <a:prstGeom prst="rect">
              <a:avLst/>
            </a:prstGeom>
            <a:noFill/>
            <a:ln w="19050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66"/>
                  </a:solidFill>
                  <a:latin typeface="Arial" charset="0"/>
                </a:rPr>
                <a:t>Directs all response/</a:t>
              </a:r>
              <a:br>
                <a:rPr lang="en-US" sz="2000" b="1">
                  <a:solidFill>
                    <a:srgbClr val="000066"/>
                  </a:solidFill>
                  <a:latin typeface="Arial" charset="0"/>
                </a:rPr>
              </a:br>
              <a:r>
                <a:rPr lang="en-US" sz="2000" b="1">
                  <a:solidFill>
                    <a:srgbClr val="000066"/>
                  </a:solidFill>
                  <a:latin typeface="Arial" charset="0"/>
                </a:rPr>
                <a:t>tactical actions to achieve the incident objectives.</a:t>
              </a: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6121400" y="3302000"/>
              <a:ext cx="0" cy="404813"/>
            </a:xfrm>
            <a:prstGeom prst="line">
              <a:avLst/>
            </a:prstGeom>
            <a:noFill/>
            <a:ln w="31750">
              <a:solidFill>
                <a:srgbClr val="25387D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4125913" y="3716338"/>
              <a:ext cx="4071937" cy="1323975"/>
            </a:xfrm>
            <a:prstGeom prst="rect">
              <a:avLst/>
            </a:prstGeom>
            <a:noFill/>
            <a:ln w="19050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66"/>
                  </a:solidFill>
                  <a:latin typeface="Arial" charset="0"/>
                </a:rPr>
                <a:t>Activated, as needed, to support the incident response directed by the Operations Section.</a:t>
              </a: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2908300" y="2201863"/>
              <a:ext cx="5065713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908300" y="2260600"/>
              <a:ext cx="5267325" cy="1016000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724400" cy="4646612"/>
          </a:xfrm>
        </p:spPr>
        <p:txBody>
          <a:bodyPr/>
          <a:lstStyle/>
          <a:p>
            <a:pPr eaLnBrk="1" hangingPunct="1"/>
            <a:r>
              <a:rPr lang="en-US" smtClean="0"/>
              <a:t>Are you able to describe the roles and functions </a:t>
            </a:r>
            <a:br>
              <a:rPr lang="en-US" smtClean="0"/>
            </a:br>
            <a:r>
              <a:rPr lang="en-US" smtClean="0"/>
              <a:t>of the:</a:t>
            </a:r>
          </a:p>
          <a:p>
            <a:pPr lvl="1" eaLnBrk="1" hangingPunct="1">
              <a:tabLst/>
            </a:pPr>
            <a:r>
              <a:rPr lang="en-US" smtClean="0"/>
              <a:t>Operations Section?</a:t>
            </a:r>
          </a:p>
          <a:p>
            <a:pPr lvl="1" eaLnBrk="1" hangingPunct="1">
              <a:tabLst/>
            </a:pPr>
            <a:r>
              <a:rPr lang="en-US" smtClean="0"/>
              <a:t>Planning Section?</a:t>
            </a:r>
          </a:p>
          <a:p>
            <a:pPr lvl="1" eaLnBrk="1" hangingPunct="1">
              <a:tabLst/>
            </a:pPr>
            <a:r>
              <a:rPr lang="en-US" smtClean="0"/>
              <a:t>Logistics Section?</a:t>
            </a:r>
          </a:p>
          <a:p>
            <a:pPr lvl="1" eaLnBrk="1" hangingPunct="1">
              <a:tabLst/>
            </a:pPr>
            <a:r>
              <a:rPr lang="en-US" smtClean="0"/>
              <a:t>Finance/Administration </a:t>
            </a:r>
            <a:br>
              <a:rPr lang="en-US" smtClean="0"/>
            </a:br>
            <a:r>
              <a:rPr lang="en-US" smtClean="0"/>
              <a:t>Section?</a:t>
            </a:r>
          </a:p>
        </p:txBody>
      </p:sp>
      <p:pic>
        <p:nvPicPr>
          <p:cNvPr id="35844" name="Picture 5" descr="Graphic:  Unit List with Unit 6:  Unified Command highlighted.&#10;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1033463"/>
            <a:ext cx="33655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Expanding Incidents</a:t>
            </a:r>
          </a:p>
        </p:txBody>
      </p:sp>
      <p:sp>
        <p:nvSpPr>
          <p:cNvPr id="9219" name="Rectangle 28"/>
          <p:cNvSpPr>
            <a:spLocks noGrp="1" noChangeArrowheads="1"/>
          </p:cNvSpPr>
          <p:nvPr>
            <p:ph idx="1"/>
          </p:nvPr>
        </p:nvSpPr>
        <p:spPr>
          <a:xfrm>
            <a:off x="349250" y="1148286"/>
            <a:ext cx="4787900" cy="1827212"/>
          </a:xfrm>
        </p:spPr>
        <p:txBody>
          <a:bodyPr/>
          <a:lstStyle/>
          <a:p>
            <a:pPr eaLnBrk="1" hangingPunct="1"/>
            <a:r>
              <a:rPr lang="en-US" sz="2700" dirty="0" smtClean="0"/>
              <a:t>Expanding incidents may add supervisory layers to the organizational structure as needed.</a:t>
            </a:r>
          </a:p>
        </p:txBody>
      </p:sp>
      <p:grpSp>
        <p:nvGrpSpPr>
          <p:cNvPr id="6" name="Group 5" descr="Command-Incident Comander&#10;Sections Operations Section Chief&#10;Branches&#10;Units&#10;Divisions&#10;Groups&#10;Single Resources"/>
          <p:cNvGrpSpPr/>
          <p:nvPr/>
        </p:nvGrpSpPr>
        <p:grpSpPr>
          <a:xfrm>
            <a:off x="1841500" y="1101725"/>
            <a:ext cx="7302500" cy="4668838"/>
            <a:chOff x="1841500" y="1101725"/>
            <a:chExt cx="7302500" cy="4668838"/>
          </a:xfrm>
        </p:grpSpPr>
        <p:sp>
          <p:nvSpPr>
            <p:cNvPr id="9225" name="Line 47"/>
            <p:cNvSpPr>
              <a:spLocks noChangeShapeType="1"/>
            </p:cNvSpPr>
            <p:nvPr/>
          </p:nvSpPr>
          <p:spPr bwMode="auto">
            <a:xfrm>
              <a:off x="5105400" y="4271963"/>
              <a:ext cx="0" cy="152400"/>
            </a:xfrm>
            <a:prstGeom prst="line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29" name="AutoShape 52"/>
            <p:cNvCxnSpPr>
              <a:cxnSpLocks noChangeShapeType="1"/>
            </p:cNvCxnSpPr>
            <p:nvPr/>
          </p:nvCxnSpPr>
          <p:spPr bwMode="auto">
            <a:xfrm flipV="1">
              <a:off x="5867400" y="5270500"/>
              <a:ext cx="333375" cy="4763"/>
            </a:xfrm>
            <a:prstGeom prst="straightConnector1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0" name="Line 41"/>
            <p:cNvSpPr>
              <a:spLocks noChangeShapeType="1"/>
            </p:cNvSpPr>
            <p:nvPr/>
          </p:nvSpPr>
          <p:spPr bwMode="auto">
            <a:xfrm>
              <a:off x="5853113" y="1176338"/>
              <a:ext cx="0" cy="1905000"/>
            </a:xfrm>
            <a:prstGeom prst="line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46"/>
            <p:cNvSpPr>
              <a:spLocks noChangeShapeType="1"/>
            </p:cNvSpPr>
            <p:nvPr/>
          </p:nvSpPr>
          <p:spPr bwMode="auto">
            <a:xfrm>
              <a:off x="3276600" y="4271963"/>
              <a:ext cx="0" cy="152400"/>
            </a:xfrm>
            <a:prstGeom prst="line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21" name="AutoShape 42" descr="&quot;&quot;"/>
            <p:cNvCxnSpPr>
              <a:cxnSpLocks noChangeShapeType="1"/>
            </p:cNvCxnSpPr>
            <p:nvPr/>
          </p:nvCxnSpPr>
          <p:spPr bwMode="auto">
            <a:xfrm rot="10800000" flipV="1">
              <a:off x="4191000" y="3067050"/>
              <a:ext cx="1676400" cy="228600"/>
            </a:xfrm>
            <a:prstGeom prst="bentConnector2">
              <a:avLst/>
            </a:prstGeom>
            <a:noFill/>
            <a:ln w="38100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2" name="Line 43"/>
            <p:cNvSpPr>
              <a:spLocks noChangeShapeType="1"/>
            </p:cNvSpPr>
            <p:nvPr/>
          </p:nvSpPr>
          <p:spPr bwMode="auto">
            <a:xfrm>
              <a:off x="3276600" y="4277550"/>
              <a:ext cx="1828800" cy="0"/>
            </a:xfrm>
            <a:prstGeom prst="line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44"/>
            <p:cNvSpPr>
              <a:spLocks noChangeShapeType="1"/>
            </p:cNvSpPr>
            <p:nvPr/>
          </p:nvSpPr>
          <p:spPr bwMode="auto">
            <a:xfrm>
              <a:off x="4191000" y="3222625"/>
              <a:ext cx="0" cy="1066800"/>
            </a:xfrm>
            <a:prstGeom prst="line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48"/>
            <p:cNvSpPr>
              <a:spLocks noChangeShapeType="1"/>
            </p:cNvSpPr>
            <p:nvPr/>
          </p:nvSpPr>
          <p:spPr bwMode="auto">
            <a:xfrm>
              <a:off x="5486400" y="4670425"/>
              <a:ext cx="381000" cy="0"/>
            </a:xfrm>
            <a:prstGeom prst="line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50"/>
            <p:cNvSpPr>
              <a:spLocks noChangeShapeType="1"/>
            </p:cNvSpPr>
            <p:nvPr/>
          </p:nvSpPr>
          <p:spPr bwMode="auto">
            <a:xfrm>
              <a:off x="5867400" y="3997325"/>
              <a:ext cx="0" cy="1295400"/>
            </a:xfrm>
            <a:prstGeom prst="line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28" name="AutoShape 51"/>
            <p:cNvCxnSpPr>
              <a:cxnSpLocks noChangeShapeType="1"/>
            </p:cNvCxnSpPr>
            <p:nvPr/>
          </p:nvCxnSpPr>
          <p:spPr bwMode="auto">
            <a:xfrm flipV="1">
              <a:off x="5854700" y="4011613"/>
              <a:ext cx="333375" cy="4762"/>
            </a:xfrm>
            <a:prstGeom prst="straightConnector1">
              <a:avLst/>
            </a:prstGeom>
            <a:noFill/>
            <a:ln w="3810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1" name="Text Box 29"/>
            <p:cNvSpPr txBox="1">
              <a:spLocks noChangeArrowheads="1"/>
            </p:cNvSpPr>
            <p:nvPr/>
          </p:nvSpPr>
          <p:spPr bwMode="auto">
            <a:xfrm>
              <a:off x="2362200" y="5370513"/>
              <a:ext cx="2066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C00000"/>
                  </a:solidFill>
                  <a:latin typeface="Arial" charset="0"/>
                </a:rPr>
                <a:t>Divisions</a:t>
              </a:r>
              <a:endParaRPr lang="en-US" sz="2400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9232" name="Text Box 30"/>
            <p:cNvSpPr txBox="1">
              <a:spLocks noChangeArrowheads="1"/>
            </p:cNvSpPr>
            <p:nvPr/>
          </p:nvSpPr>
          <p:spPr bwMode="auto">
            <a:xfrm>
              <a:off x="4038600" y="5356225"/>
              <a:ext cx="18002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C00000"/>
                  </a:solidFill>
                  <a:latin typeface="Arial" charset="0"/>
                </a:rPr>
                <a:t>Groups</a:t>
              </a:r>
              <a:endParaRPr lang="en-US" sz="2400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9233" name="Text Box 31"/>
            <p:cNvSpPr txBox="1">
              <a:spLocks noChangeArrowheads="1"/>
            </p:cNvSpPr>
            <p:nvPr/>
          </p:nvSpPr>
          <p:spPr bwMode="auto">
            <a:xfrm>
              <a:off x="7648575" y="3713163"/>
              <a:ext cx="12271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r>
                <a:rPr lang="en-US" sz="2000" b="1">
                  <a:solidFill>
                    <a:srgbClr val="C00000"/>
                  </a:solidFill>
                  <a:latin typeface="Arial" charset="0"/>
                </a:rPr>
                <a:t>Units</a:t>
              </a:r>
              <a:endParaRPr lang="en-US" sz="2400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9234" name="Text Box 32"/>
            <p:cNvSpPr txBox="1">
              <a:spLocks noChangeArrowheads="1"/>
            </p:cNvSpPr>
            <p:nvPr/>
          </p:nvSpPr>
          <p:spPr bwMode="auto">
            <a:xfrm>
              <a:off x="1841500" y="3492500"/>
              <a:ext cx="159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C00000"/>
                  </a:solidFill>
                  <a:latin typeface="Arial" charset="0"/>
                </a:rPr>
                <a:t>Branches</a:t>
              </a:r>
              <a:endParaRPr lang="en-US" sz="2400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9235" name="Text Box 33"/>
            <p:cNvSpPr txBox="1">
              <a:spLocks noChangeArrowheads="1"/>
            </p:cNvSpPr>
            <p:nvPr/>
          </p:nvSpPr>
          <p:spPr bwMode="auto">
            <a:xfrm>
              <a:off x="7648575" y="4746625"/>
              <a:ext cx="14954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r>
                <a:rPr lang="en-US" sz="2000" b="1">
                  <a:solidFill>
                    <a:srgbClr val="C00000"/>
                  </a:solidFill>
                  <a:latin typeface="Arial" charset="0"/>
                </a:rPr>
                <a:t>Single Resources</a:t>
              </a:r>
              <a:endParaRPr lang="en-US" sz="2400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9236" name="Text Box 34"/>
            <p:cNvSpPr txBox="1">
              <a:spLocks noChangeArrowheads="1"/>
            </p:cNvSpPr>
            <p:nvPr/>
          </p:nvSpPr>
          <p:spPr bwMode="auto">
            <a:xfrm>
              <a:off x="6872288" y="2236788"/>
              <a:ext cx="2066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C00000"/>
                  </a:solidFill>
                  <a:latin typeface="Arial" charset="0"/>
                </a:rPr>
                <a:t>Sections</a:t>
              </a:r>
              <a:endParaRPr lang="en-US" sz="2400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9237" name="Text Box 35"/>
            <p:cNvSpPr txBox="1">
              <a:spLocks noChangeArrowheads="1"/>
            </p:cNvSpPr>
            <p:nvPr/>
          </p:nvSpPr>
          <p:spPr bwMode="auto">
            <a:xfrm>
              <a:off x="6364288" y="1414463"/>
              <a:ext cx="20669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25387D"/>
                  </a:solidFill>
                  <a:latin typeface="Arial" charset="0"/>
                </a:rPr>
                <a:t>Incident Commander</a:t>
              </a:r>
            </a:p>
          </p:txBody>
        </p:sp>
        <p:sp>
          <p:nvSpPr>
            <p:cNvPr id="9238" name="Text Box 36"/>
            <p:cNvSpPr txBox="1">
              <a:spLocks noChangeArrowheads="1"/>
            </p:cNvSpPr>
            <p:nvPr/>
          </p:nvSpPr>
          <p:spPr bwMode="auto">
            <a:xfrm>
              <a:off x="6242050" y="2587625"/>
              <a:ext cx="25241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25387D"/>
                  </a:solidFill>
                  <a:latin typeface="Arial" charset="0"/>
                </a:rPr>
                <a:t>Operations Section Chief</a:t>
              </a:r>
            </a:p>
          </p:txBody>
        </p:sp>
        <p:pic>
          <p:nvPicPr>
            <p:cNvPr id="200741" name="Picture 37" descr="&quot;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0775" y="3527425"/>
              <a:ext cx="1371600" cy="94297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200742" name="Picture 38" descr="&quot;&quot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00775" y="4670425"/>
              <a:ext cx="1343025" cy="92392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200743" name="Picture 39" descr="&quot;&quot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3200" y="4418013"/>
              <a:ext cx="1338263" cy="92392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9242" name="Text Box 40"/>
            <p:cNvSpPr txBox="1">
              <a:spLocks noChangeArrowheads="1"/>
            </p:cNvSpPr>
            <p:nvPr/>
          </p:nvSpPr>
          <p:spPr bwMode="auto">
            <a:xfrm>
              <a:off x="6705600" y="1101725"/>
              <a:ext cx="2066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C00000"/>
                  </a:solidFill>
                  <a:latin typeface="Arial" charset="0"/>
                </a:rPr>
                <a:t>Command</a:t>
              </a:r>
              <a:endParaRPr lang="en-US" sz="2400" b="1">
                <a:solidFill>
                  <a:srgbClr val="C00000"/>
                </a:solidFill>
                <a:latin typeface="Arial" charset="0"/>
              </a:endParaRPr>
            </a:p>
          </p:txBody>
        </p:sp>
        <p:pic>
          <p:nvPicPr>
            <p:cNvPr id="200749" name="Picture 45" descr="&quot;&quot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5200" y="3194050"/>
              <a:ext cx="1371600" cy="94297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200753" name="Picture 49" descr="&quot;&quot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52913" y="4403725"/>
              <a:ext cx="1371600" cy="94297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9245" name="Picture 54" descr="&quot;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025" y="2052638"/>
              <a:ext cx="1095375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46" name="Picture 29" descr="&quot;&quo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5461000" y="1062038"/>
            <a:ext cx="8239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ICS Supervisory Position Titles</a:t>
            </a:r>
          </a:p>
        </p:txBody>
      </p:sp>
      <p:graphicFrame>
        <p:nvGraphicFramePr>
          <p:cNvPr id="201734" name="Group 6" descr="Organizational Level&#10;Incident Command&#10;Command Staff&#10;General Staff (Section)&#10;Branch&#10;Division/Group&#10;Unit&#10;Strike Team/Task Force&#10;&#10;Supervisor Title&#10;Incident Commander&#10;Officer&#10;Chief&#10;Director&#10;Supervisor&#10;Leader&#10;Leader&#10;&#10;Support Position Title&#10;Deputy&#10;Assistant&#10;Deputy&#10;Deputy&#10;N/A&#10;Manager&#10;Single Resource Boss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09445"/>
              </p:ext>
            </p:extLst>
          </p:nvPr>
        </p:nvGraphicFramePr>
        <p:xfrm>
          <a:off x="558800" y="1517650"/>
          <a:ext cx="8153400" cy="3052765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428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Organizational Level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3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Supervisor Title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3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Support Position Title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3B59"/>
                    </a:solidFill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Incident Command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Incident Commander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Deputy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 Staff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Officer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Assistant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General Staff (Section)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Chief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Deputy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Branch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Director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Deputy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Division/Group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Supervisor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Leader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Manager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Strike Team/Task Force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Leader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Single Resource Boss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3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 Section Chiefs and Deputies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122738" cy="4646612"/>
          </a:xfrm>
        </p:spPr>
        <p:txBody>
          <a:bodyPr/>
          <a:lstStyle/>
          <a:p>
            <a:pPr lvl="1" eaLnBrk="1" hangingPunct="1"/>
            <a:r>
              <a:rPr lang="en-US" smtClean="0"/>
              <a:t>Section Chiefs may have one or more deputies.</a:t>
            </a:r>
          </a:p>
          <a:p>
            <a:pPr lvl="1" eaLnBrk="1" hangingPunct="1"/>
            <a:r>
              <a:rPr lang="en-US" smtClean="0"/>
              <a:t>Deputies must be </a:t>
            </a:r>
            <a:br>
              <a:rPr lang="en-US" smtClean="0"/>
            </a:br>
            <a:r>
              <a:rPr lang="en-US" smtClean="0"/>
              <a:t>as proficient and qualified as the Section Chief.</a:t>
            </a:r>
          </a:p>
        </p:txBody>
      </p:sp>
      <p:cxnSp>
        <p:nvCxnSpPr>
          <p:cNvPr id="11268" name="AutoShape 5"/>
          <p:cNvCxnSpPr>
            <a:cxnSpLocks noChangeShapeType="1"/>
          </p:cNvCxnSpPr>
          <p:nvPr/>
        </p:nvCxnSpPr>
        <p:spPr bwMode="auto">
          <a:xfrm rot="-5400000">
            <a:off x="6460332" y="1670844"/>
            <a:ext cx="57150" cy="1741487"/>
          </a:xfrm>
          <a:prstGeom prst="bentConnector3">
            <a:avLst>
              <a:gd name="adj1" fmla="val 614287"/>
            </a:avLst>
          </a:prstGeom>
          <a:noFill/>
          <a:ln w="22225">
            <a:solidFill>
              <a:srgbClr val="2538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AutoShape 6"/>
          <p:cNvCxnSpPr>
            <a:cxnSpLocks noChangeShapeType="1"/>
          </p:cNvCxnSpPr>
          <p:nvPr/>
        </p:nvCxnSpPr>
        <p:spPr bwMode="auto">
          <a:xfrm rot="5400000" flipV="1">
            <a:off x="7308850" y="2894013"/>
            <a:ext cx="1588" cy="1452562"/>
          </a:xfrm>
          <a:prstGeom prst="bentConnector3">
            <a:avLst>
              <a:gd name="adj1" fmla="val -17200009"/>
            </a:avLst>
          </a:prstGeom>
          <a:noFill/>
          <a:ln w="22225">
            <a:solidFill>
              <a:srgbClr val="2538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Line 7"/>
          <p:cNvSpPr>
            <a:spLocks noChangeShapeType="1"/>
          </p:cNvSpPr>
          <p:nvPr/>
        </p:nvSpPr>
        <p:spPr bwMode="auto">
          <a:xfrm flipV="1">
            <a:off x="6481763" y="1881188"/>
            <a:ext cx="0" cy="330200"/>
          </a:xfrm>
          <a:prstGeom prst="line">
            <a:avLst/>
          </a:prstGeom>
          <a:noFill/>
          <a:ln w="22225">
            <a:solidFill>
              <a:srgbClr val="253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7348538" y="2987675"/>
            <a:ext cx="0" cy="358775"/>
          </a:xfrm>
          <a:prstGeom prst="line">
            <a:avLst/>
          </a:prstGeom>
          <a:noFill/>
          <a:ln w="22225">
            <a:solidFill>
              <a:srgbClr val="253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2" name="Group 12" descr="Small Org chart with Section Chief at top, and two deputies below."/>
          <p:cNvGrpSpPr>
            <a:grpSpLocks/>
          </p:cNvGrpSpPr>
          <p:nvPr/>
        </p:nvGrpSpPr>
        <p:grpSpPr bwMode="auto">
          <a:xfrm>
            <a:off x="4986338" y="1243013"/>
            <a:ext cx="3651250" cy="2868612"/>
            <a:chOff x="4987039" y="1243013"/>
            <a:chExt cx="3650549" cy="2868612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5694928" y="1243013"/>
              <a:ext cx="1684014" cy="757237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400" b="1" dirty="0">
                  <a:solidFill>
                    <a:srgbClr val="1D3B59"/>
                  </a:solidFill>
                  <a:latin typeface="Arial" charset="0"/>
                </a:rPr>
                <a:t>Chief</a:t>
              </a:r>
              <a:endParaRPr lang="en-US" sz="2400" b="1" dirty="0">
                <a:latin typeface="Arial" charset="0"/>
              </a:endParaRPr>
            </a:p>
          </p:txBody>
        </p:sp>
        <p:sp>
          <p:nvSpPr>
            <p:cNvPr id="202762" name="AutoShape 10"/>
            <p:cNvSpPr>
              <a:spLocks noChangeArrowheads="1"/>
            </p:cNvSpPr>
            <p:nvPr/>
          </p:nvSpPr>
          <p:spPr bwMode="auto">
            <a:xfrm>
              <a:off x="4987039" y="2378075"/>
              <a:ext cx="1391970" cy="684213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r>
                <a:rPr lang="en-US" sz="2400" b="1" dirty="0">
                  <a:solidFill>
                    <a:srgbClr val="1D3B59"/>
                  </a:solidFill>
                  <a:latin typeface="Arial" charset="0"/>
                </a:rPr>
                <a:t>Deputy</a:t>
              </a:r>
              <a:endParaRPr lang="en-US" sz="2400" b="1" dirty="0">
                <a:latin typeface="Arial" charset="0"/>
              </a:endParaRPr>
            </a:p>
          </p:txBody>
        </p:sp>
        <p:sp>
          <p:nvSpPr>
            <p:cNvPr id="202763" name="AutoShape 11"/>
            <p:cNvSpPr>
              <a:spLocks noChangeArrowheads="1"/>
            </p:cNvSpPr>
            <p:nvPr/>
          </p:nvSpPr>
          <p:spPr bwMode="auto">
            <a:xfrm>
              <a:off x="6671053" y="2378075"/>
              <a:ext cx="1391971" cy="684213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r>
                <a:rPr lang="en-US" sz="2400" b="1" dirty="0">
                  <a:solidFill>
                    <a:srgbClr val="1D3B59"/>
                  </a:solidFill>
                  <a:latin typeface="Arial" charset="0"/>
                </a:rPr>
                <a:t>Deputy</a:t>
              </a:r>
              <a:endParaRPr lang="en-US" sz="2400" b="1" dirty="0">
                <a:latin typeface="Arial" charset="0"/>
              </a:endParaRPr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6072681" y="3427413"/>
              <a:ext cx="1147542" cy="684212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300" b="1" dirty="0">
                <a:latin typeface="Arial" charset="0"/>
              </a:endParaRPr>
            </a:p>
          </p:txBody>
        </p:sp>
        <p:sp>
          <p:nvSpPr>
            <p:cNvPr id="202765" name="AutoShape 13"/>
            <p:cNvSpPr>
              <a:spLocks noChangeArrowheads="1"/>
            </p:cNvSpPr>
            <p:nvPr/>
          </p:nvSpPr>
          <p:spPr bwMode="auto">
            <a:xfrm>
              <a:off x="7490045" y="3427413"/>
              <a:ext cx="1147543" cy="684212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3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590675" y="5265738"/>
            <a:ext cx="5807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</a:rPr>
              <a:t>Click on the image to start the video.</a:t>
            </a:r>
          </a:p>
        </p:txBody>
      </p:sp>
      <p:pic>
        <p:nvPicPr>
          <p:cNvPr id="8" name="ICS100b_Unit5_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Increasing Interagency Coordination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432300" cy="4646612"/>
          </a:xfrm>
        </p:spPr>
        <p:txBody>
          <a:bodyPr/>
          <a:lstStyle/>
          <a:p>
            <a:pPr eaLnBrk="1" hangingPunct="1"/>
            <a:r>
              <a:rPr lang="en-US" smtClean="0"/>
              <a:t>When an incident involves multiple organizations, assigning Deputies from other organizations can increase interagency coordination. </a:t>
            </a:r>
          </a:p>
        </p:txBody>
      </p:sp>
      <p:grpSp>
        <p:nvGrpSpPr>
          <p:cNvPr id="13316" name="Group 5" descr="Org chart with Incident Commander at top, then Operations Section Chief, followed by the Deputy Operations Section Chief."/>
          <p:cNvGrpSpPr>
            <a:grpSpLocks/>
          </p:cNvGrpSpPr>
          <p:nvPr/>
        </p:nvGrpSpPr>
        <p:grpSpPr bwMode="auto">
          <a:xfrm>
            <a:off x="5554663" y="1284288"/>
            <a:ext cx="2478087" cy="3287712"/>
            <a:chOff x="2231" y="1834"/>
            <a:chExt cx="1561" cy="1527"/>
          </a:xfrm>
        </p:grpSpPr>
        <p:cxnSp>
          <p:nvCxnSpPr>
            <p:cNvPr id="13317" name="AutoShape 6"/>
            <p:cNvCxnSpPr>
              <a:cxnSpLocks noChangeShapeType="1"/>
              <a:stCxn id="203785" idx="1"/>
              <a:endCxn id="203784" idx="3"/>
            </p:cNvCxnSpPr>
            <p:nvPr/>
          </p:nvCxnSpPr>
          <p:spPr bwMode="auto">
            <a:xfrm rot="5400000" flipH="1" flipV="1">
              <a:off x="2637" y="2615"/>
              <a:ext cx="701" cy="1"/>
            </a:xfrm>
            <a:prstGeom prst="straightConnector1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3783" name="AutoShape 7"/>
            <p:cNvSpPr>
              <a:spLocks noChangeArrowheads="1"/>
            </p:cNvSpPr>
            <p:nvPr/>
          </p:nvSpPr>
          <p:spPr bwMode="auto">
            <a:xfrm>
              <a:off x="2231" y="2370"/>
              <a:ext cx="1561" cy="431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00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20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2000" b="1" dirty="0">
                <a:latin typeface="Arial" charset="0"/>
              </a:endParaRPr>
            </a:p>
          </p:txBody>
        </p:sp>
        <p:sp>
          <p:nvSpPr>
            <p:cNvPr id="203784" name="AutoShape 8"/>
            <p:cNvSpPr>
              <a:spLocks noChangeArrowheads="1"/>
            </p:cNvSpPr>
            <p:nvPr/>
          </p:nvSpPr>
          <p:spPr bwMode="auto">
            <a:xfrm>
              <a:off x="2231" y="1834"/>
              <a:ext cx="1561" cy="431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000" b="1" dirty="0">
                  <a:solidFill>
                    <a:srgbClr val="1D3B59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2000" b="1" dirty="0">
                  <a:solidFill>
                    <a:srgbClr val="1D3B59"/>
                  </a:solidFill>
                  <a:latin typeface="Arial" charset="0"/>
                </a:rPr>
                <a:t>Commander</a:t>
              </a:r>
              <a:endParaRPr lang="en-US" sz="2000" b="1" dirty="0">
                <a:latin typeface="Arial" charset="0"/>
              </a:endParaRPr>
            </a:p>
          </p:txBody>
        </p:sp>
        <p:sp>
          <p:nvSpPr>
            <p:cNvPr id="203785" name="AutoShape 9"/>
            <p:cNvSpPr>
              <a:spLocks noChangeArrowheads="1"/>
            </p:cNvSpPr>
            <p:nvPr/>
          </p:nvSpPr>
          <p:spPr bwMode="auto">
            <a:xfrm>
              <a:off x="2231" y="2930"/>
              <a:ext cx="1561" cy="431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000" b="1" dirty="0">
                  <a:solidFill>
                    <a:srgbClr val="1D3B59"/>
                  </a:solidFill>
                  <a:latin typeface="Arial" charset="0"/>
                </a:rPr>
                <a:t>Deputy 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2000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20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Section:  Major Activities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5105400" cy="4646612"/>
          </a:xfrm>
        </p:spPr>
        <p:txBody>
          <a:bodyPr/>
          <a:lstStyle/>
          <a:p>
            <a:pPr lvl="1" eaLnBrk="1" hangingPunct="1"/>
            <a:r>
              <a:rPr lang="en-US" sz="2400" smtClean="0"/>
              <a:t>Directs and coordinates all incident tactical operations.</a:t>
            </a:r>
          </a:p>
          <a:p>
            <a:pPr lvl="1" eaLnBrk="1" hangingPunct="1"/>
            <a:r>
              <a:rPr lang="en-US" sz="2400" smtClean="0"/>
              <a:t>Is typically one of the first organizations to be assigned to the incident.</a:t>
            </a:r>
          </a:p>
          <a:p>
            <a:pPr lvl="1" eaLnBrk="1" hangingPunct="1"/>
            <a:r>
              <a:rPr lang="en-US" sz="2400" smtClean="0"/>
              <a:t>Expands from the bottom up. </a:t>
            </a:r>
          </a:p>
          <a:p>
            <a:pPr lvl="1" eaLnBrk="1" hangingPunct="1"/>
            <a:r>
              <a:rPr lang="en-US" sz="2400" smtClean="0"/>
              <a:t>Has the most incident resources.</a:t>
            </a:r>
          </a:p>
          <a:p>
            <a:pPr lvl="1" eaLnBrk="1" hangingPunct="1"/>
            <a:r>
              <a:rPr lang="en-US" sz="2400" smtClean="0"/>
              <a:t>May have Staging Areas and special organizations.</a:t>
            </a:r>
          </a:p>
        </p:txBody>
      </p:sp>
      <p:grpSp>
        <p:nvGrpSpPr>
          <p:cNvPr id="14340" name="Group 5" descr="Org chart &#10;Top Row:  Incident Commander &#10;Second Row:  Operations Section Chief (highlighted)&#10;Third Row:  Staging Area&#10;Fourth Row:  Rescue Group and Investigation Group "/>
          <p:cNvGrpSpPr>
            <a:grpSpLocks/>
          </p:cNvGrpSpPr>
          <p:nvPr/>
        </p:nvGrpSpPr>
        <p:grpSpPr bwMode="auto">
          <a:xfrm>
            <a:off x="5876925" y="1295400"/>
            <a:ext cx="2971800" cy="2895600"/>
            <a:chOff x="3702" y="816"/>
            <a:chExt cx="1872" cy="1824"/>
          </a:xfrm>
        </p:grpSpPr>
        <p:cxnSp>
          <p:nvCxnSpPr>
            <p:cNvPr id="14341" name="AutoShape 6"/>
            <p:cNvCxnSpPr>
              <a:cxnSpLocks noChangeShapeType="1"/>
              <a:stCxn id="205831" idx="1"/>
            </p:cNvCxnSpPr>
            <p:nvPr/>
          </p:nvCxnSpPr>
          <p:spPr bwMode="auto">
            <a:xfrm rot="5400000" flipV="1">
              <a:off x="4687" y="1896"/>
              <a:ext cx="40" cy="932"/>
            </a:xfrm>
            <a:prstGeom prst="bentConnector4">
              <a:avLst>
                <a:gd name="adj1" fmla="val -455000"/>
                <a:gd name="adj2" fmla="val 99676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31" name="AutoShape 7"/>
            <p:cNvSpPr>
              <a:spLocks noChangeArrowheads="1"/>
            </p:cNvSpPr>
            <p:nvPr/>
          </p:nvSpPr>
          <p:spPr bwMode="auto">
            <a:xfrm>
              <a:off x="3840" y="2304"/>
              <a:ext cx="840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Group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05832" name="AutoShape 8"/>
            <p:cNvSpPr>
              <a:spLocks noChangeArrowheads="1"/>
            </p:cNvSpPr>
            <p:nvPr/>
          </p:nvSpPr>
          <p:spPr bwMode="auto">
            <a:xfrm>
              <a:off x="4734" y="2304"/>
              <a:ext cx="840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Investigation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Group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344" name="Line 9"/>
            <p:cNvSpPr>
              <a:spLocks noChangeShapeType="1"/>
            </p:cNvSpPr>
            <p:nvPr/>
          </p:nvSpPr>
          <p:spPr bwMode="auto">
            <a:xfrm flipV="1">
              <a:off x="4710" y="960"/>
              <a:ext cx="0" cy="12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4" name="AutoShape 10"/>
            <p:cNvSpPr>
              <a:spLocks noChangeArrowheads="1"/>
            </p:cNvSpPr>
            <p:nvPr/>
          </p:nvSpPr>
          <p:spPr bwMode="gray">
            <a:xfrm>
              <a:off x="4206" y="1296"/>
              <a:ext cx="981" cy="336"/>
            </a:xfrm>
            <a:prstGeom prst="cube">
              <a:avLst>
                <a:gd name="adj" fmla="val 11310"/>
              </a:avLst>
            </a:prstGeom>
            <a:solidFill>
              <a:srgbClr val="25387D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4374" y="1824"/>
              <a:ext cx="336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6" name="AutoShape 12"/>
            <p:cNvSpPr>
              <a:spLocks noChangeArrowheads="1"/>
            </p:cNvSpPr>
            <p:nvPr/>
          </p:nvSpPr>
          <p:spPr bwMode="auto">
            <a:xfrm>
              <a:off x="3702" y="1680"/>
              <a:ext cx="789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Staging </a:t>
              </a:r>
              <a:br>
                <a:rPr lang="en-US" sz="1200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Area</a:t>
              </a:r>
            </a:p>
          </p:txBody>
        </p:sp>
        <p:sp>
          <p:nvSpPr>
            <p:cNvPr id="205837" name="AutoShape 13"/>
            <p:cNvSpPr>
              <a:spLocks noChangeArrowheads="1"/>
            </p:cNvSpPr>
            <p:nvPr/>
          </p:nvSpPr>
          <p:spPr bwMode="auto">
            <a:xfrm>
              <a:off x="4230" y="816"/>
              <a:ext cx="981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Command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b3cffaca-52ae-4b43-ba6f-0b61c76eab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1F9574493A54E8DEC486376A2C933" ma:contentTypeVersion="2" ma:contentTypeDescription="Create a new document." ma:contentTypeScope="" ma:versionID="dfe6c15630988c61423f04bb52a17d48">
  <xsd:schema xmlns:xsd="http://www.w3.org/2001/XMLSchema" xmlns:p="http://schemas.microsoft.com/office/2006/metadata/properties" xmlns:ns2="b3cffaca-52ae-4b43-ba6f-0b61c76eab17" targetNamespace="http://schemas.microsoft.com/office/2006/metadata/properties" ma:root="true" ma:fieldsID="77a62b3c5fc6faebadda2c09e83b31b1" ns2:_="">
    <xsd:import namespace="b3cffaca-52ae-4b43-ba6f-0b61c76eab17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3cffaca-52ae-4b43-ba6f-0b61c76eab17" elementFormDefault="qualified">
    <xsd:import namespace="http://schemas.microsoft.com/office/2006/documentManagement/types"/>
    <xsd:element name="Next_x0020_Course_x0020_Date" ma:index="9" nillable="true" ma:displayName="Next Course Date" ma:format="DateOnly" ma:internalName="Next_x0020_Cours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5924E2-7443-41A8-9D43-BE2AFBCEA73A}">
  <ds:schemaRefs>
    <ds:schemaRef ds:uri="http://schemas.microsoft.com/office/2006/metadata/properties"/>
    <ds:schemaRef ds:uri="http://schemas.microsoft.com/office/infopath/2007/PartnerControls"/>
    <ds:schemaRef ds:uri="b3cffaca-52ae-4b43-ba6f-0b61c76eab17"/>
  </ds:schemaRefs>
</ds:datastoreItem>
</file>

<file path=customXml/itemProps2.xml><?xml version="1.0" encoding="utf-8"?>
<ds:datastoreItem xmlns:ds="http://schemas.openxmlformats.org/officeDocument/2006/customXml" ds:itemID="{AF5454E6-986E-4598-A91D-4E39E5B4BE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ffaca-52ae-4b43-ba6f-0b61c76eab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9D0D3C2-45AA-48B7-9FD4-27CA053BE6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37706</TotalTime>
  <Words>1286</Words>
  <Application>Microsoft Office PowerPoint</Application>
  <PresentationFormat>On-screen Show (4:3)</PresentationFormat>
  <Paragraphs>353</Paragraphs>
  <Slides>30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1_Default Design</vt:lpstr>
      <vt:lpstr>Unit 5: General Staff  Functions</vt:lpstr>
      <vt:lpstr>Unit Objective</vt:lpstr>
      <vt:lpstr>General Staff Overview – Expanding Incidents</vt:lpstr>
      <vt:lpstr>Expanding Incidents</vt:lpstr>
      <vt:lpstr>ICS Supervisory Position Titles</vt:lpstr>
      <vt:lpstr>ICS Section Chiefs and Deputies</vt:lpstr>
      <vt:lpstr>PowerPoint Presentation</vt:lpstr>
      <vt:lpstr>Increasing Interagency Coordination</vt:lpstr>
      <vt:lpstr>Operations Section:  Major Activities</vt:lpstr>
      <vt:lpstr>Operations:  Single Resources</vt:lpstr>
      <vt:lpstr>Operations:  Teams</vt:lpstr>
      <vt:lpstr>Sample Strike Teams and Task Forces</vt:lpstr>
      <vt:lpstr>Activity:  Operations Section</vt:lpstr>
      <vt:lpstr>Operations:  Too Many Teams!</vt:lpstr>
      <vt:lpstr>The Solution:  Add Functional Groups</vt:lpstr>
      <vt:lpstr>Geographic Divisions &amp; Groups</vt:lpstr>
      <vt:lpstr>Complex Incidents</vt:lpstr>
      <vt:lpstr>Activity:  Organizing the Ops Section (1 of 3)</vt:lpstr>
      <vt:lpstr>Activity:  Organizing the Ops Section (2 of 3)</vt:lpstr>
      <vt:lpstr>Activity:  Organizing the Ops Section (3 of 3)</vt:lpstr>
      <vt:lpstr>Planning Section:  Major Activities</vt:lpstr>
      <vt:lpstr>Planning Section:  Units</vt:lpstr>
      <vt:lpstr>Activity:  Planning Section Units</vt:lpstr>
      <vt:lpstr>Logistics Section:  Major Activities</vt:lpstr>
      <vt:lpstr>Logistics Section:  Branches and Units</vt:lpstr>
      <vt:lpstr>Finance/Administration Section:  Major Activities</vt:lpstr>
      <vt:lpstr>Finance/Administration Section:  Units</vt:lpstr>
      <vt:lpstr>Activity:  Section Chiefs</vt:lpstr>
      <vt:lpstr>Activity:  General Staff Functions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Sharon</dc:creator>
  <cp:lastModifiedBy>bmcdanne</cp:lastModifiedBy>
  <cp:revision>2555</cp:revision>
  <cp:lastPrinted>2005-07-05T17:26:47Z</cp:lastPrinted>
  <dcterms:created xsi:type="dcterms:W3CDTF">2004-12-03T17:53:15Z</dcterms:created>
  <dcterms:modified xsi:type="dcterms:W3CDTF">2014-01-30T20:36:48Z</dcterms:modified>
</cp:coreProperties>
</file>