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17"/>
  </p:notesMasterIdLst>
  <p:handoutMasterIdLst>
    <p:handoutMasterId r:id="rId18"/>
  </p:handoutMasterIdLst>
  <p:sldIdLst>
    <p:sldId id="628" r:id="rId5"/>
    <p:sldId id="629" r:id="rId6"/>
    <p:sldId id="642" r:id="rId7"/>
    <p:sldId id="639" r:id="rId8"/>
    <p:sldId id="640" r:id="rId9"/>
    <p:sldId id="631" r:id="rId10"/>
    <p:sldId id="641" r:id="rId11"/>
    <p:sldId id="632" r:id="rId12"/>
    <p:sldId id="630" r:id="rId13"/>
    <p:sldId id="636" r:id="rId14"/>
    <p:sldId id="637" r:id="rId15"/>
    <p:sldId id="638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gle" initials="j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2E8F6"/>
    <a:srgbClr val="006699"/>
    <a:srgbClr val="EBD0C1"/>
    <a:srgbClr val="A40000"/>
    <a:srgbClr val="D2EBC1"/>
    <a:srgbClr val="0066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87" autoAdjust="0"/>
  </p:normalViewPr>
  <p:slideViewPr>
    <p:cSldViewPr snapToGrid="0">
      <p:cViewPr varScale="1">
        <p:scale>
          <a:sx n="63" d="100"/>
          <a:sy n="63" d="100"/>
        </p:scale>
        <p:origin x="-1020" y="-108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5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2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70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9713"/>
            <a:ext cx="317023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9792E596-5311-4CD7-9512-3BFB693E62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2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A3DAFC-5BFD-47E2-8817-32E4B7C31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66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IS-700.A:  National Incident Management System, An Introduction</a:t>
            </a:r>
          </a:p>
        </p:txBody>
      </p:sp>
      <p:sp>
        <p:nvSpPr>
          <p:cNvPr id="28675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2009</a:t>
            </a:r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2.</a:t>
            </a:r>
            <a:fld id="{15F57598-6AB7-465F-B370-FD96EA37662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84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bkgFEMA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7.</a:t>
            </a:r>
            <a:fld id="{8CC6D5B6-4EDF-4FA6-8EF4-68458B69AB25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Course Summary – Putting It All Together</a:t>
            </a:r>
          </a:p>
        </p:txBody>
      </p:sp>
      <p:sp>
        <p:nvSpPr>
          <p:cNvPr id="37891" name="Rectangle 4"/>
          <p:cNvSpPr>
            <a:spLocks noGrp="1" noChangeAspect="1" noChangeArrowheads="1"/>
          </p:cNvSpPr>
          <p:nvPr>
            <p:ph type="ctrTitle"/>
          </p:nvPr>
        </p:nvSpPr>
        <p:spPr>
          <a:xfrm>
            <a:off x="736600" y="19018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781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50564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/>
              <a:defRPr sz="2800">
                <a:latin typeface="+mn-lt"/>
              </a:defRPr>
            </a:lvl1pPr>
            <a:lvl2pPr>
              <a:tabLst>
                <a:tab pos="457200" algn="l"/>
              </a:tabLst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4308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bkgFEM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 Visual 7.</a:t>
            </a:r>
            <a:fld id="{BC1EEF6F-05FA-4AEE-B78E-CDB1FAD08E78}" type="slidenum">
              <a:rPr lang="en-US" sz="14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Course Summary – Putting It All Together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5189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8388"/>
            <a:ext cx="4038600" cy="4646612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8388"/>
            <a:ext cx="4038600" cy="4646612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6701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85" y="4558352"/>
            <a:ext cx="7948684" cy="910988"/>
          </a:xfrm>
          <a:solidFill>
            <a:srgbClr val="000066"/>
          </a:solidFill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68388"/>
            <a:ext cx="7936173" cy="316241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49061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 userDrawn="1"/>
        </p:nvSpPr>
        <p:spPr>
          <a:xfrm>
            <a:off x="1146412" y="1555844"/>
            <a:ext cx="6632812" cy="3016156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860076" y="2340588"/>
            <a:ext cx="5205484" cy="1119116"/>
          </a:xfr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675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15651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635011" y="426417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2"/>
          </p:nvPr>
        </p:nvSpPr>
        <p:spPr>
          <a:xfrm>
            <a:off x="631473" y="3473792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1"/>
          </p:nvPr>
        </p:nvSpPr>
        <p:spPr>
          <a:xfrm>
            <a:off x="642105" y="2708261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2739" y="1932096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631474" y="1177198"/>
            <a:ext cx="7948684" cy="683500"/>
          </a:xfrm>
          <a:solidFill>
            <a:srgbClr val="000066"/>
          </a:solidFill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8103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bkgFEMA_v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990600"/>
            <a:ext cx="8077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6248400" y="5969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 Visual 7.</a:t>
            </a:r>
            <a:fld id="{3A06869F-9CC1-4D69-A9FE-7DB2F7BE1BE2}" type="slidenum">
              <a:rPr lang="en-US" sz="1400" b="1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890838" y="6181725"/>
            <a:ext cx="625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Course Summary – Putting It All Together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83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77" r:id="rId2"/>
    <p:sldLayoutId id="2147484484" r:id="rId3"/>
    <p:sldLayoutId id="2147484478" r:id="rId4"/>
    <p:sldLayoutId id="2147484479" r:id="rId5"/>
    <p:sldLayoutId id="2147484485" r:id="rId6"/>
    <p:sldLayoutId id="2147484480" r:id="rId7"/>
    <p:sldLayoutId id="2147484481" r:id="rId8"/>
    <p:sldLayoutId id="2147484482" r:id="rId9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457200" algn="l"/>
        </a:tabLst>
        <a:defRPr sz="2800" b="1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57200" algn="l"/>
        </a:tabLst>
        <a:defRPr sz="2800" b="1">
          <a:solidFill>
            <a:srgbClr val="000066"/>
          </a:solidFill>
          <a:latin typeface="+mn-lt"/>
          <a:cs typeface="+mn-cs"/>
        </a:defRPr>
      </a:lvl2pPr>
      <a:lvl3pPr marL="9144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914400" algn="l"/>
        </a:tabLst>
        <a:defRPr sz="2800" b="1">
          <a:solidFill>
            <a:srgbClr val="000066"/>
          </a:solidFill>
          <a:latin typeface="+mn-lt"/>
          <a:cs typeface="+mn-cs"/>
        </a:defRPr>
      </a:lvl3pPr>
      <a:lvl4pPr marL="13716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1371600" algn="l"/>
        </a:tabLst>
        <a:defRPr sz="2800" b="1">
          <a:solidFill>
            <a:srgbClr val="000066"/>
          </a:solidFill>
          <a:latin typeface="+mn-lt"/>
          <a:cs typeface="+mn-cs"/>
        </a:defRPr>
      </a:lvl4pPr>
      <a:lvl5pPr marL="21748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5pPr>
      <a:lvl6pPr marL="2632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6pPr>
      <a:lvl7pPr marL="3089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7pPr>
      <a:lvl8pPr marL="3546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8pPr>
      <a:lvl9pPr marL="4003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01638" algn="l"/>
        </a:tabLst>
        <a:defRPr sz="2000" b="1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Unit 7: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123" name="Subtitle 3"/>
          <p:cNvSpPr>
            <a:spLocks noGrp="1"/>
          </p:cNvSpPr>
          <p:nvPr>
            <p:ph type="subTitle" idx="1"/>
          </p:nvPr>
        </p:nvSpPr>
        <p:spPr>
          <a:xfrm>
            <a:off x="746125" y="2578100"/>
            <a:ext cx="6400800" cy="1752600"/>
          </a:xfrm>
        </p:spPr>
        <p:txBody>
          <a:bodyPr/>
          <a:lstStyle/>
          <a:p>
            <a:r>
              <a:rPr lang="en-US" smtClean="0"/>
              <a:t>Course Summary – </a:t>
            </a:r>
            <a:br>
              <a:rPr lang="en-US" smtClean="0"/>
            </a:br>
            <a:r>
              <a:rPr lang="en-US" smtClean="0"/>
              <a:t>Putting It All </a:t>
            </a:r>
            <a:br>
              <a:rPr lang="en-US" smtClean="0"/>
            </a:br>
            <a:r>
              <a:rPr lang="en-US" smtClean="0"/>
              <a:t>Together</a:t>
            </a:r>
          </a:p>
        </p:txBody>
      </p:sp>
      <p:pic>
        <p:nvPicPr>
          <p:cNvPr id="4099" name="Picture 3" descr="Unit Slide&#10;&#10;Unit 7:  Course Summary -- Putting It All Together&#10;&#10;Image:  Incident Commander reviewing statistical reports at his desk."/>
          <p:cNvPicPr>
            <a:picLocks noChangeAspect="1" noChangeArrowheads="1"/>
          </p:cNvPicPr>
          <p:nvPr/>
        </p:nvPicPr>
        <p:blipFill>
          <a:blip r:embed="rId3"/>
          <a:srcRect l="40041" r="7762"/>
          <a:stretch>
            <a:fillRect/>
          </a:stretch>
        </p:blipFill>
        <p:spPr bwMode="auto">
          <a:xfrm>
            <a:off x="5581650" y="1266825"/>
            <a:ext cx="3136900" cy="3995738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Additional Resources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219200" y="51657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" charset="0"/>
              </a:rPr>
              <a:t>http://www.training.fema.gov/emiweb/IS/ICSResource</a:t>
            </a:r>
          </a:p>
        </p:txBody>
      </p:sp>
      <p:pic>
        <p:nvPicPr>
          <p:cNvPr id="14340" name="Picture 8" descr="Image:  Website page showing EMI's -- ICS Resource Center homepage that displays varioius links to documents, job aids, glossary, and form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38800" cy="3802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Taking the Exam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9100" indent="-419100" eaLnBrk="1" hangingPunct="1"/>
            <a:r>
              <a:rPr lang="en-US" sz="2000" u="sng" dirty="0" smtClean="0"/>
              <a:t>Instructions</a:t>
            </a:r>
            <a:r>
              <a:rPr lang="en-US" sz="2000" dirty="0" smtClean="0"/>
              <a:t>:   </a:t>
            </a:r>
          </a:p>
          <a:p>
            <a:pPr marL="533400" lvl="1" indent="-419100" eaLnBrk="1" hangingPunct="1">
              <a:buFont typeface="Wingdings" pitchFamily="2" charset="2"/>
              <a:buAutoNum type="arabicPeriod"/>
              <a:tabLst/>
            </a:pPr>
            <a:r>
              <a:rPr lang="en-US" sz="2000" dirty="0" smtClean="0"/>
              <a:t>Take a few moments to review your Student Manual and identify any questions.</a:t>
            </a:r>
          </a:p>
          <a:p>
            <a:pPr marL="533400" lvl="1" indent="-419100" eaLnBrk="1" hangingPunct="1">
              <a:buFont typeface="Wingdings" pitchFamily="2" charset="2"/>
              <a:buAutoNum type="arabicPeriod"/>
              <a:tabLst/>
            </a:pPr>
            <a:r>
              <a:rPr lang="en-US" sz="2000" dirty="0" smtClean="0"/>
              <a:t>Make sure that you get all of your questions answered prior to beginning the final test.</a:t>
            </a:r>
          </a:p>
          <a:p>
            <a:pPr marL="533400" lvl="1" indent="-419100" eaLnBrk="1" hangingPunct="1">
              <a:buFont typeface="Wingdings" pitchFamily="2" charset="2"/>
              <a:buAutoNum type="arabicPeriod"/>
              <a:tabLst/>
            </a:pPr>
            <a:r>
              <a:rPr lang="en-US" sz="2000" dirty="0" smtClean="0"/>
              <a:t>When taking the test . . .</a:t>
            </a:r>
          </a:p>
          <a:p>
            <a:pPr marL="1031875" lvl="2" indent="-406400" eaLnBrk="1" hangingPunct="1">
              <a:tabLst/>
            </a:pPr>
            <a:r>
              <a:rPr lang="en-US" sz="2000" dirty="0" smtClean="0"/>
              <a:t>Read each item carefully.</a:t>
            </a:r>
          </a:p>
          <a:p>
            <a:pPr marL="1031875" lvl="2" indent="-406400" eaLnBrk="1" hangingPunct="1">
              <a:tabLst/>
            </a:pPr>
            <a:r>
              <a:rPr lang="en-US" sz="2000" dirty="0" smtClean="0"/>
              <a:t>Circle your answer on the test. </a:t>
            </a:r>
          </a:p>
          <a:p>
            <a:pPr marL="1031875" lvl="2" indent="-406400" eaLnBrk="1" hangingPunct="1">
              <a:tabLst/>
            </a:pPr>
            <a:r>
              <a:rPr lang="en-US" sz="2000" dirty="0" smtClean="0"/>
              <a:t>Check your work </a:t>
            </a:r>
            <a:r>
              <a:rPr lang="en-US" sz="2000" dirty="0" smtClean="0"/>
              <a:t>and enter </a:t>
            </a:r>
            <a:r>
              <a:rPr lang="en-US" sz="2000" dirty="0" smtClean="0"/>
              <a:t>the answers online.</a:t>
            </a:r>
          </a:p>
          <a:p>
            <a:pPr marL="533400" lvl="1" indent="-419100" eaLnBrk="1" hangingPunct="1">
              <a:buFont typeface="Wingdings" pitchFamily="2" charset="2"/>
              <a:buChar char="è"/>
              <a:tabLst/>
            </a:pPr>
            <a:r>
              <a:rPr lang="en-US" sz="2000" dirty="0" smtClean="0"/>
              <a:t>You may refer to your Student Manual and the NIMS document when completing this test.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Feedback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3556000" y="1950720"/>
            <a:ext cx="4191000" cy="376428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Please complete the course evaluation form.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comments are important!</a:t>
            </a:r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3581400" y="5448300"/>
            <a:ext cx="4419600" cy="0"/>
          </a:xfrm>
          <a:prstGeom prst="line">
            <a:avLst/>
          </a:prstGeom>
          <a:noFill/>
          <a:ln w="28575">
            <a:solidFill>
              <a:srgbClr val="25387D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90471" name="Picture 7" descr="Image:  A woman looking at test papers and preparing to take the exam.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930275" y="1460500"/>
            <a:ext cx="2651125" cy="400050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3581400" y="1460500"/>
            <a:ext cx="4419600" cy="0"/>
          </a:xfrm>
          <a:prstGeom prst="line">
            <a:avLst/>
          </a:prstGeom>
          <a:noFill/>
          <a:ln w="28575">
            <a:solidFill>
              <a:srgbClr val="25387D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635500" cy="4646612"/>
          </a:xfrm>
        </p:spPr>
        <p:txBody>
          <a:bodyPr/>
          <a:lstStyle/>
          <a:p>
            <a:pPr lvl="1" eaLnBrk="1" hangingPunct="1"/>
            <a:r>
              <a:rPr lang="en-US" smtClean="0"/>
              <a:t>Describe the steps to take to ensure you are ready to assume ICS responsibilities. </a:t>
            </a:r>
          </a:p>
          <a:p>
            <a:pPr lvl="1" eaLnBrk="1" hangingPunct="1"/>
            <a:r>
              <a:rPr lang="en-US" smtClean="0"/>
              <a:t>Assess your organization's readiness for implementing ICS.</a:t>
            </a:r>
          </a:p>
          <a:p>
            <a:pPr lvl="1" eaLnBrk="1" hangingPunct="1"/>
            <a:r>
              <a:rPr lang="en-US" smtClean="0"/>
              <a:t>Take the final exam.</a:t>
            </a:r>
          </a:p>
        </p:txBody>
      </p:sp>
      <p:pic>
        <p:nvPicPr>
          <p:cNvPr id="6148" name="Picture 5" descr="Graphic:  Unit List with the last unit,  Unit 7:  Course Summary -- Putting It All Together highlight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116013"/>
            <a:ext cx="33655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ICS requires that you be accountable for:</a:t>
            </a:r>
          </a:p>
          <a:p>
            <a:pPr lvl="1">
              <a:tabLst/>
            </a:pPr>
            <a:r>
              <a:rPr lang="en-US" sz="2700" smtClean="0"/>
              <a:t>Abiding by policies, procedures, and guidelines. </a:t>
            </a:r>
          </a:p>
          <a:p>
            <a:pPr lvl="1">
              <a:tabLst/>
            </a:pPr>
            <a:r>
              <a:rPr lang="en-US" sz="2700" smtClean="0"/>
              <a:t>Working on objectives outlined in the Incident Action Plan. </a:t>
            </a:r>
          </a:p>
          <a:p>
            <a:pPr lvl="1">
              <a:tabLst/>
            </a:pPr>
            <a:r>
              <a:rPr lang="en-US" sz="2700" smtClean="0"/>
              <a:t>Ensuring unity of command and chain of command by taking directions from your incident supervisor. </a:t>
            </a:r>
          </a:p>
          <a:p>
            <a:pPr lvl="1">
              <a:tabLst/>
            </a:pPr>
            <a:r>
              <a:rPr lang="en-US" sz="2700" smtClean="0"/>
              <a:t>Managing your stress and being professional during the incident.</a:t>
            </a:r>
          </a:p>
        </p:txBody>
      </p:sp>
      <p:sp>
        <p:nvSpPr>
          <p:cNvPr id="717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Assuming Accountability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4"/>
          <p:cNvSpPr>
            <a:spLocks noGrp="1"/>
          </p:cNvSpPr>
          <p:nvPr>
            <p:ph idx="1"/>
          </p:nvPr>
        </p:nvSpPr>
        <p:spPr>
          <a:xfrm>
            <a:off x="4225925" y="1068388"/>
            <a:ext cx="4303713" cy="4646612"/>
          </a:xfrm>
        </p:spPr>
        <p:txBody>
          <a:bodyPr/>
          <a:lstStyle/>
          <a:p>
            <a:r>
              <a:rPr lang="en-US" smtClean="0"/>
              <a:t>Do you know the procedures for:</a:t>
            </a:r>
          </a:p>
          <a:p>
            <a:pPr lvl="1">
              <a:tabLst/>
            </a:pPr>
            <a:r>
              <a:rPr lang="en-US" smtClean="0"/>
              <a:t>Being dispatched/</a:t>
            </a:r>
            <a:br>
              <a:rPr lang="en-US" smtClean="0"/>
            </a:br>
            <a:r>
              <a:rPr lang="en-US" smtClean="0"/>
              <a:t>deployed to an incident?</a:t>
            </a:r>
          </a:p>
          <a:p>
            <a:pPr lvl="1">
              <a:tabLst/>
            </a:pPr>
            <a:r>
              <a:rPr lang="en-US" smtClean="0"/>
              <a:t>Checking in at the incident scene?</a:t>
            </a:r>
          </a:p>
        </p:txBody>
      </p:sp>
      <p:sp>
        <p:nvSpPr>
          <p:cNvPr id="8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Dispatch/Deployment and Check-In</a:t>
            </a:r>
          </a:p>
        </p:txBody>
      </p:sp>
      <p:pic>
        <p:nvPicPr>
          <p:cNvPr id="7172" name="Picture 4" descr="Image:  Several responders filling out deployment paperwork in an office.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691" t="14309" r="47942"/>
          <a:stretch>
            <a:fillRect/>
          </a:stretch>
        </p:blipFill>
        <p:spPr bwMode="auto">
          <a:xfrm>
            <a:off x="611188" y="1208088"/>
            <a:ext cx="3314700" cy="4257675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3557588" y="1068388"/>
            <a:ext cx="4824412" cy="4646612"/>
          </a:xfrm>
        </p:spPr>
        <p:txBody>
          <a:bodyPr/>
          <a:lstStyle/>
          <a:p>
            <a:r>
              <a:rPr lang="en-US" sz="2400" dirty="0" smtClean="0"/>
              <a:t>Briefings should include:</a:t>
            </a:r>
          </a:p>
          <a:p>
            <a:pPr lvl="1">
              <a:tabLst/>
            </a:pPr>
            <a:r>
              <a:rPr lang="en-US" sz="2400" dirty="0" smtClean="0"/>
              <a:t>Situation assessment. </a:t>
            </a:r>
          </a:p>
          <a:p>
            <a:pPr lvl="1">
              <a:tabLst/>
            </a:pPr>
            <a:r>
              <a:rPr lang="en-US" sz="2400" dirty="0" smtClean="0"/>
              <a:t>Job responsibilities. </a:t>
            </a:r>
          </a:p>
          <a:p>
            <a:pPr lvl="1">
              <a:tabLst/>
            </a:pPr>
            <a:r>
              <a:rPr lang="en-US" sz="2400" dirty="0" smtClean="0"/>
              <a:t>Identification of coworkers. </a:t>
            </a:r>
          </a:p>
          <a:p>
            <a:pPr lvl="1">
              <a:tabLst/>
            </a:pPr>
            <a:r>
              <a:rPr lang="en-US" sz="2400" dirty="0" smtClean="0"/>
              <a:t>Location of work area. </a:t>
            </a:r>
          </a:p>
          <a:p>
            <a:pPr lvl="1">
              <a:tabLst/>
            </a:pPr>
            <a:r>
              <a:rPr lang="en-US" sz="2400" dirty="0" smtClean="0"/>
              <a:t>Identification of break areas. </a:t>
            </a:r>
          </a:p>
          <a:p>
            <a:pPr lvl="1">
              <a:tabLst/>
            </a:pPr>
            <a:r>
              <a:rPr lang="en-US" sz="2400" dirty="0" smtClean="0"/>
              <a:t>Instructions for obtaining resources. </a:t>
            </a:r>
          </a:p>
          <a:p>
            <a:pPr lvl="1">
              <a:tabLst/>
            </a:pPr>
            <a:r>
              <a:rPr lang="en-US" sz="2400" dirty="0" smtClean="0"/>
              <a:t>Operational periods.</a:t>
            </a:r>
          </a:p>
          <a:p>
            <a:pPr lvl="1">
              <a:tabLst/>
            </a:pPr>
            <a:r>
              <a:rPr lang="en-US" sz="2400" dirty="0" smtClean="0"/>
              <a:t>Required safety procedures. </a:t>
            </a: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Briefing</a:t>
            </a:r>
          </a:p>
        </p:txBody>
      </p:sp>
      <p:pic>
        <p:nvPicPr>
          <p:cNvPr id="8196" name="Picture 4" descr="Image:  Responders at an outside briefing, and one responder is taking notes."/>
          <p:cNvPicPr>
            <a:picLocks noChangeAspect="1" noChangeArrowheads="1"/>
          </p:cNvPicPr>
          <p:nvPr/>
        </p:nvPicPr>
        <p:blipFill>
          <a:blip r:embed="rId2"/>
          <a:srcRect l="9042" t="2819" r="49727" b="8476"/>
          <a:stretch>
            <a:fillRect/>
          </a:stretch>
        </p:blipFill>
        <p:spPr bwMode="auto">
          <a:xfrm>
            <a:off x="552450" y="1198563"/>
            <a:ext cx="2663825" cy="3983037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Recordkeeping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8388"/>
            <a:ext cx="4683125" cy="4646612"/>
          </a:xfrm>
        </p:spPr>
        <p:txBody>
          <a:bodyPr/>
          <a:lstStyle/>
          <a:p>
            <a:pPr lvl="1" eaLnBrk="1" hangingPunct="1"/>
            <a:r>
              <a:rPr lang="en-US" smtClean="0"/>
              <a:t>Print or type all entries.</a:t>
            </a:r>
          </a:p>
          <a:p>
            <a:pPr lvl="1" eaLnBrk="1" hangingPunct="1"/>
            <a:r>
              <a:rPr lang="en-US" smtClean="0"/>
              <a:t>Enter dates by </a:t>
            </a:r>
            <a:br>
              <a:rPr lang="en-US" smtClean="0"/>
            </a:br>
            <a:r>
              <a:rPr lang="en-US" smtClean="0"/>
              <a:t>month/day/year format.</a:t>
            </a:r>
          </a:p>
          <a:p>
            <a:pPr lvl="1" eaLnBrk="1" hangingPunct="1"/>
            <a:r>
              <a:rPr lang="en-US" smtClean="0"/>
              <a:t>Enter date and time on </a:t>
            </a:r>
            <a:br>
              <a:rPr lang="en-US" smtClean="0"/>
            </a:br>
            <a:r>
              <a:rPr lang="en-US" smtClean="0"/>
              <a:t>all forms and records.  Use local time.</a:t>
            </a:r>
          </a:p>
          <a:p>
            <a:pPr lvl="1" eaLnBrk="1" hangingPunct="1"/>
            <a:r>
              <a:rPr lang="en-US" smtClean="0"/>
              <a:t>Fill in all blanks.  Use N/A as appropriate.</a:t>
            </a:r>
          </a:p>
          <a:p>
            <a:pPr lvl="1" eaLnBrk="1" hangingPunct="1"/>
            <a:r>
              <a:rPr lang="en-US" smtClean="0"/>
              <a:t>Use military time.</a:t>
            </a:r>
          </a:p>
        </p:txBody>
      </p:sp>
      <p:pic>
        <p:nvPicPr>
          <p:cNvPr id="199686" name="Picture 6" descr="Image:  Person entering data on a computer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00150"/>
            <a:ext cx="2916238" cy="343535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4"/>
          <p:cNvSpPr>
            <a:spLocks noGrp="1"/>
          </p:cNvSpPr>
          <p:nvPr>
            <p:ph idx="1"/>
          </p:nvPr>
        </p:nvSpPr>
        <p:spPr>
          <a:xfrm>
            <a:off x="3578225" y="1068388"/>
            <a:ext cx="5013325" cy="4646612"/>
          </a:xfrm>
        </p:spPr>
        <p:txBody>
          <a:bodyPr/>
          <a:lstStyle/>
          <a:p>
            <a:r>
              <a:rPr lang="en-US" dirty="0" smtClean="0"/>
              <a:t>Have you:</a:t>
            </a:r>
          </a:p>
          <a:p>
            <a:pPr lvl="1">
              <a:tabLst/>
            </a:pPr>
            <a:r>
              <a:rPr lang="en-US" dirty="0" smtClean="0"/>
              <a:t>Assembled a go-kit?</a:t>
            </a:r>
          </a:p>
          <a:p>
            <a:pPr lvl="1">
              <a:tabLst/>
            </a:pPr>
            <a:r>
              <a:rPr lang="en-US" dirty="0" smtClean="0"/>
              <a:t>Prepared personal items needed for your estimated length of stay?</a:t>
            </a:r>
          </a:p>
          <a:p>
            <a:pPr lvl="1">
              <a:tabLst/>
            </a:pPr>
            <a:r>
              <a:rPr lang="en-US" dirty="0" smtClean="0"/>
              <a:t>Made arrangements to take care of your personal matters? 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Lengthy Assignments</a:t>
            </a:r>
          </a:p>
        </p:txBody>
      </p:sp>
      <p:pic>
        <p:nvPicPr>
          <p:cNvPr id="10246" name="Picture 6" descr="Image:  A responder pulling his go-kit and luggage behind him."/>
          <p:cNvPicPr>
            <a:picLocks noChangeAspect="1" noChangeArrowheads="1"/>
          </p:cNvPicPr>
          <p:nvPr/>
        </p:nvPicPr>
        <p:blipFill>
          <a:blip r:embed="rId2"/>
          <a:srcRect l="54009" t="9527" b="11568"/>
          <a:stretch>
            <a:fillRect/>
          </a:stretch>
        </p:blipFill>
        <p:spPr bwMode="auto">
          <a:xfrm>
            <a:off x="552450" y="1214438"/>
            <a:ext cx="2676525" cy="3562350"/>
          </a:xfrm>
          <a:prstGeom prst="rect">
            <a:avLst/>
          </a:prstGeom>
          <a:noFill/>
          <a:ln w="9525" algn="ctr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Demobilization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300" smtClean="0"/>
              <a:t>At the end of your assignment:</a:t>
            </a:r>
          </a:p>
          <a:p>
            <a:pPr lvl="1" eaLnBrk="1" hangingPunct="1"/>
            <a:r>
              <a:rPr lang="en-US" sz="2300" smtClean="0"/>
              <a:t>Complete all tasks and required forms/reports. </a:t>
            </a:r>
          </a:p>
          <a:p>
            <a:pPr lvl="1" eaLnBrk="1" hangingPunct="1"/>
            <a:r>
              <a:rPr lang="en-US" sz="2300" smtClean="0"/>
              <a:t>Brief replacements, subordinates, and supervisor. </a:t>
            </a:r>
          </a:p>
          <a:p>
            <a:pPr lvl="1" eaLnBrk="1" hangingPunct="1"/>
            <a:r>
              <a:rPr lang="en-US" sz="2300" smtClean="0"/>
              <a:t>Evaluate the performance of subordinates. </a:t>
            </a:r>
          </a:p>
          <a:p>
            <a:pPr lvl="1" eaLnBrk="1" hangingPunct="1"/>
            <a:r>
              <a:rPr lang="en-US" sz="2300" smtClean="0"/>
              <a:t>Follow check-out procedures. </a:t>
            </a:r>
          </a:p>
          <a:p>
            <a:pPr lvl="1" eaLnBrk="1" hangingPunct="1"/>
            <a:r>
              <a:rPr lang="en-US" sz="2300" smtClean="0"/>
              <a:t>Return any incident-issued equipment or other nonexpendable supplies. </a:t>
            </a:r>
          </a:p>
          <a:p>
            <a:pPr lvl="1" eaLnBrk="1" hangingPunct="1"/>
            <a:r>
              <a:rPr lang="en-US" sz="2300" smtClean="0"/>
              <a:t>Complete post-incident reports, critiques, evaluations, and medical followup. </a:t>
            </a:r>
          </a:p>
          <a:p>
            <a:pPr lvl="1" eaLnBrk="1" hangingPunct="1"/>
            <a:r>
              <a:rPr lang="en-US" sz="2300" smtClean="0"/>
              <a:t>Complete all time records or other accounting obligations.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Making ICS Work!</a:t>
            </a:r>
          </a:p>
        </p:txBody>
      </p:sp>
      <p:pic>
        <p:nvPicPr>
          <p:cNvPr id="185352" name="Picture 8" descr="Image:  A FEMA staffer handing out papers while at a tornado disaster site.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523875" y="1130300"/>
            <a:ext cx="2608263" cy="3911600"/>
          </a:xfrm>
          <a:prstGeom prst="rect">
            <a:avLst/>
          </a:prstGeom>
          <a:noFill/>
          <a:ln w="9525">
            <a:solidFill>
              <a:srgbClr val="25387D"/>
            </a:solidFill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</p:pic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67100" y="1068388"/>
            <a:ext cx="5219700" cy="4646612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ICS works when everyone commits to:</a:t>
            </a:r>
          </a:p>
          <a:p>
            <a:pPr marL="461963" lvl="1" indent="-347663" eaLnBrk="1" hangingPunct="1"/>
            <a:r>
              <a:rPr lang="en-US" smtClean="0"/>
              <a:t>Following the chain of command.</a:t>
            </a:r>
          </a:p>
          <a:p>
            <a:pPr marL="461963" lvl="1" indent="-347663" eaLnBrk="1" hangingPunct="1"/>
            <a:r>
              <a:rPr lang="en-US" smtClean="0"/>
              <a:t>Reporting critical information.</a:t>
            </a:r>
          </a:p>
          <a:p>
            <a:pPr marL="461963" lvl="1" indent="-347663" eaLnBrk="1" hangingPunct="1"/>
            <a:r>
              <a:rPr lang="en-US" smtClean="0"/>
              <a:t>Waiting to be dispatched.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51F9574493A54E8DEC486376A2C933" ma:contentTypeVersion="2" ma:contentTypeDescription="Create a new document." ma:contentTypeScope="" ma:versionID="dfe6c15630988c61423f04bb52a17d48">
  <xsd:schema xmlns:xsd="http://www.w3.org/2001/XMLSchema" xmlns:p="http://schemas.microsoft.com/office/2006/metadata/properties" xmlns:ns2="b3cffaca-52ae-4b43-ba6f-0b61c76eab17" targetNamespace="http://schemas.microsoft.com/office/2006/metadata/properties" ma:root="true" ma:fieldsID="77a62b3c5fc6faebadda2c09e83b31b1" ns2:_="">
    <xsd:import namespace="b3cffaca-52ae-4b43-ba6f-0b61c76eab17"/>
    <xsd:element name="properties">
      <xsd:complexType>
        <xsd:sequence>
          <xsd:element name="documentManagement">
            <xsd:complexType>
              <xsd:all>
                <xsd:element ref="ns2:Next_x0020_Course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3cffaca-52ae-4b43-ba6f-0b61c76eab17" elementFormDefault="qualified">
    <xsd:import namespace="http://schemas.microsoft.com/office/2006/documentManagement/types"/>
    <xsd:element name="Next_x0020_Course_x0020_Date" ma:index="9" nillable="true" ma:displayName="Next Course Date" ma:format="DateOnly" ma:internalName="Next_x0020_Cours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xt_x0020_Course_x0020_Date xmlns="b3cffaca-52ae-4b43-ba6f-0b61c76eab17" xsi:nil="true"/>
  </documentManagement>
</p:properties>
</file>

<file path=customXml/itemProps1.xml><?xml version="1.0" encoding="utf-8"?>
<ds:datastoreItem xmlns:ds="http://schemas.openxmlformats.org/officeDocument/2006/customXml" ds:itemID="{31322FA3-E746-4AAB-A0A5-A5CFC55AE5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D8BBC9-72C0-471F-962F-87B6ACD82F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ffaca-52ae-4b43-ba6f-0b61c76eab1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2DA5861-CE1A-4348-B55B-A869BB22B378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b3cffaca-52ae-4b43-ba6f-0b61c76eab17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02_ICSHigherEd_Visuals_SF</Template>
  <TotalTime>35508</TotalTime>
  <Words>377</Words>
  <Application>Microsoft Office PowerPoint</Application>
  <PresentationFormat>On-screen Show (4:3)</PresentationFormat>
  <Paragraphs>67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1_Default Design</vt:lpstr>
      <vt:lpstr>Unit 7: </vt:lpstr>
      <vt:lpstr>Unit Objectives</vt:lpstr>
      <vt:lpstr>Assuming Accountability</vt:lpstr>
      <vt:lpstr>Dispatch/Deployment and Check-In</vt:lpstr>
      <vt:lpstr>Initial Briefing</vt:lpstr>
      <vt:lpstr>Recordkeeping</vt:lpstr>
      <vt:lpstr>Lengthy Assignments</vt:lpstr>
      <vt:lpstr>Demobilization</vt:lpstr>
      <vt:lpstr>Making ICS Work!</vt:lpstr>
      <vt:lpstr>Additional Resources</vt:lpstr>
      <vt:lpstr>Taking the Exam</vt:lpstr>
      <vt:lpstr>Feedback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ICS200</dc:title>
  <dc:creator>Sharon</dc:creator>
  <cp:lastModifiedBy>bmcdanne</cp:lastModifiedBy>
  <cp:revision>2423</cp:revision>
  <cp:lastPrinted>2005-07-05T17:26:47Z</cp:lastPrinted>
  <dcterms:created xsi:type="dcterms:W3CDTF">2004-12-03T17:53:15Z</dcterms:created>
  <dcterms:modified xsi:type="dcterms:W3CDTF">2014-02-10T17:02:30Z</dcterms:modified>
</cp:coreProperties>
</file>