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JbpOAnfKYyeUWt8w52gRAw==" hashData="M9/uBkyIJgFuox+sM8CF/MbFjZU="/>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86" autoAdjust="0"/>
  </p:normalViewPr>
  <p:slideViewPr>
    <p:cSldViewPr>
      <p:cViewPr varScale="1">
        <p:scale>
          <a:sx n="100" d="100"/>
          <a:sy n="100" d="100"/>
        </p:scale>
        <p:origin x="-19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4A909-ADF9-4C1A-8FDB-16477BFCAC6C}" type="datetimeFigureOut">
              <a:rPr lang="en-US" smtClean="0"/>
              <a:t>4/4/2016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F437F-D8F8-4D61-BC20-F4E2A2470729}" type="slidenum">
              <a:rPr lang="en-US" smtClean="0"/>
              <a:t>‹#›</a:t>
            </a:fld>
            <a:endParaRPr lang="en-US"/>
          </a:p>
        </p:txBody>
      </p:sp>
    </p:spTree>
    <p:extLst>
      <p:ext uri="{BB962C8B-B14F-4D97-AF65-F5344CB8AC3E}">
        <p14:creationId xmlns:p14="http://schemas.microsoft.com/office/powerpoint/2010/main" val="269235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F437F-D8F8-4D61-BC20-F4E2A2470729}" type="slidenum">
              <a:rPr lang="en-US" smtClean="0"/>
              <a:t>1</a:t>
            </a:fld>
            <a:endParaRPr lang="en-US"/>
          </a:p>
        </p:txBody>
      </p:sp>
    </p:spTree>
    <p:extLst>
      <p:ext uri="{BB962C8B-B14F-4D97-AF65-F5344CB8AC3E}">
        <p14:creationId xmlns:p14="http://schemas.microsoft.com/office/powerpoint/2010/main" val="223595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one wants to find out their home burned via</a:t>
            </a:r>
            <a:r>
              <a:rPr lang="en-US" baseline="0" dirty="0" smtClean="0"/>
              <a:t> Twitter or Facebook!</a:t>
            </a:r>
            <a:endParaRPr lang="en-US" dirty="0" smtClean="0"/>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12</a:t>
            </a:fld>
            <a:endParaRPr lang="en-US"/>
          </a:p>
        </p:txBody>
      </p:sp>
    </p:spTree>
    <p:extLst>
      <p:ext uri="{BB962C8B-B14F-4D97-AF65-F5344CB8AC3E}">
        <p14:creationId xmlns:p14="http://schemas.microsoft.com/office/powerpoint/2010/main" val="331592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 Schedule has tables</a:t>
            </a:r>
            <a:r>
              <a:rPr lang="en-US" sz="1200" kern="1200" baseline="0" dirty="0" smtClean="0">
                <a:solidFill>
                  <a:schemeClr val="tx1"/>
                </a:solidFill>
                <a:latin typeface="+mn-lt"/>
                <a:ea typeface="+mn-ea"/>
                <a:cs typeface="+mn-cs"/>
              </a:rPr>
              <a:t> showing the typing requirements for each type of apparatus.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Resource configurations are listed in Section 13.</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Single resources, i.e., dozers, air, </a:t>
            </a:r>
            <a:r>
              <a:rPr lang="en-US" sz="1200" kern="1200" baseline="0" dirty="0" err="1" smtClean="0">
                <a:solidFill>
                  <a:schemeClr val="tx1"/>
                </a:solidFill>
                <a:latin typeface="+mn-lt"/>
                <a:ea typeface="+mn-ea"/>
                <a:cs typeface="+mn-cs"/>
              </a:rPr>
              <a:t>etc</a:t>
            </a:r>
            <a:r>
              <a:rPr lang="en-US" sz="1200" kern="1200" baseline="0" dirty="0" smtClean="0">
                <a:solidFill>
                  <a:schemeClr val="tx1"/>
                </a:solidFill>
                <a:latin typeface="+mn-lt"/>
                <a:ea typeface="+mn-ea"/>
                <a:cs typeface="+mn-cs"/>
              </a:rPr>
              <a:t>, are usually ordered through the DNR as they are not typically available through the fire service.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Mobilization resources are typically sent as a wildland task force – 5 wildland engines, 1 tender, 1 STL, 1 STL-t.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all mobilization incidents where Extended Attack or Planned Need engine strike teams are ordered, an order for contract engines will be placed.  The</a:t>
            </a:r>
            <a:r>
              <a:rPr lang="en-US" sz="1200" baseline="0" dirty="0" smtClean="0"/>
              <a:t> contract engine orders may or may not be filled, regardless the strike team will still be dispatched.</a:t>
            </a: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13</a:t>
            </a:fld>
            <a:endParaRPr lang="en-US"/>
          </a:p>
        </p:txBody>
      </p:sp>
    </p:spTree>
    <p:extLst>
      <p:ext uri="{BB962C8B-B14F-4D97-AF65-F5344CB8AC3E}">
        <p14:creationId xmlns:p14="http://schemas.microsoft.com/office/powerpoint/2010/main" val="259425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ICS – </a:t>
            </a:r>
            <a:r>
              <a:rPr kumimoji="0" lang="en-US" sz="1200" u="none" strike="noStrike" kern="1200" cap="none" spc="0" normalizeH="0" noProof="0" dirty="0" smtClean="0">
                <a:ln>
                  <a:noFill/>
                </a:ln>
                <a:solidFill>
                  <a:schemeClr val="tx2"/>
                </a:solidFill>
                <a:effectLst/>
                <a:uLnTx/>
                <a:uFillTx/>
                <a:latin typeface="+mn-lt"/>
                <a:ea typeface="+mn-ea"/>
                <a:cs typeface="Arial" pitchFamily="34" charset="0"/>
              </a:rPr>
              <a:t>The State of Washington has adopted the National Incident Management System (NIMS) and will use the Incident Command System (ICS) to manage all incidents involving State Mobilization resources.</a:t>
            </a:r>
            <a:r>
              <a:rPr kumimoji="0" lang="en-US" sz="1200" u="none" strike="noStrike" kern="1200" cap="none" spc="0" normalizeH="0" baseline="0" noProof="0" dirty="0" smtClean="0">
                <a:ln>
                  <a:noFill/>
                </a:ln>
                <a:solidFill>
                  <a:schemeClr val="tx2"/>
                </a:solidFill>
                <a:effectLst/>
                <a:uLnTx/>
                <a:uFillTx/>
                <a:latin typeface="+mn-lt"/>
                <a:ea typeface="+mn-ea"/>
                <a:cs typeface="Arial" pitchFamily="34" charset="0"/>
              </a:rPr>
              <a:t> </a:t>
            </a:r>
            <a:r>
              <a:rPr lang="en-US" sz="1200" kern="1200" dirty="0" smtClean="0">
                <a:solidFill>
                  <a:schemeClr val="tx1"/>
                </a:solidFill>
                <a:latin typeface="+mn-lt"/>
                <a:ea typeface="+mn-ea"/>
                <a:cs typeface="+mn-cs"/>
              </a:rPr>
              <a:t>This section is not intended to provide</a:t>
            </a:r>
            <a:r>
              <a:rPr lang="en-US" sz="1200" kern="1200" baseline="0" dirty="0" smtClean="0">
                <a:solidFill>
                  <a:schemeClr val="tx1"/>
                </a:solidFill>
                <a:latin typeface="+mn-lt"/>
                <a:ea typeface="+mn-ea"/>
                <a:cs typeface="+mn-cs"/>
              </a:rPr>
              <a:t> a comprehensive review of ICS and assumes responder familiarity w/the system. </a:t>
            </a:r>
            <a:endParaRPr kumimoji="0" lang="en-US" sz="1200" u="none" strike="noStrike" kern="1200" cap="none" spc="0" normalizeH="0" noProof="0" dirty="0" smtClean="0">
              <a:ln>
                <a:noFill/>
              </a:ln>
              <a:solidFill>
                <a:schemeClr val="tx2"/>
              </a:solidFill>
              <a:effectLst/>
              <a:uLnTx/>
              <a:uFillTx/>
              <a:latin typeface="+mn-lt"/>
              <a:ea typeface="+mn-ea"/>
              <a:cs typeface="Arial" pitchFamily="34" charset="0"/>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IMT</a:t>
            </a:r>
            <a:r>
              <a:rPr lang="en-US" sz="1200" kern="1200" baseline="0" dirty="0" smtClean="0">
                <a:solidFill>
                  <a:schemeClr val="tx1"/>
                </a:solidFill>
                <a:latin typeface="+mn-lt"/>
                <a:ea typeface="+mn-ea"/>
                <a:cs typeface="+mn-cs"/>
              </a:rPr>
              <a:t> – State mobilization may be under the command of a Type 1, 2 or 3 IMT or unified command w/a local IC and a Type 1-4 IC.</a:t>
            </a:r>
          </a:p>
          <a:p>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Span of control</a:t>
            </a:r>
            <a:r>
              <a:rPr lang="en-US" sz="1200" kern="1200" baseline="0" dirty="0" smtClean="0">
                <a:solidFill>
                  <a:schemeClr val="tx1"/>
                </a:solidFill>
                <a:latin typeface="+mn-lt"/>
                <a:ea typeface="+mn-ea"/>
                <a:cs typeface="+mn-cs"/>
              </a:rPr>
              <a:t> – </a:t>
            </a:r>
            <a:r>
              <a:rPr kumimoji="0" lang="en-US" sz="1200" u="none" strike="noStrike" kern="1200" cap="none" spc="0" normalizeH="0" noProof="0" dirty="0" smtClean="0">
                <a:ln>
                  <a:noFill/>
                </a:ln>
                <a:solidFill>
                  <a:schemeClr val="tx2"/>
                </a:solidFill>
                <a:effectLst/>
                <a:uLnTx/>
                <a:uFillTx/>
                <a:latin typeface="+mn-lt"/>
                <a:ea typeface="+mn-ea"/>
                <a:cs typeface="Arial" pitchFamily="34" charset="0"/>
              </a:rPr>
              <a:t>To maintain span of control, responders are organized into Strike Teams and Task Forces, each with a leader and common communications.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 chain of command</a:t>
            </a:r>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14</a:t>
            </a:fld>
            <a:endParaRPr lang="en-US"/>
          </a:p>
        </p:txBody>
      </p:sp>
    </p:spTree>
    <p:extLst>
      <p:ext uri="{BB962C8B-B14F-4D97-AF65-F5344CB8AC3E}">
        <p14:creationId xmlns:p14="http://schemas.microsoft.com/office/powerpoint/2010/main" val="247404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IC – Responsible for all aspects of the response, including developing</a:t>
            </a:r>
            <a:r>
              <a:rPr lang="en-US" sz="1200" baseline="0" dirty="0" smtClean="0"/>
              <a:t> incident objectives and managing all incident operations.  Generally, resources will have no direct operational contact w/the IC, use the chain of command.</a:t>
            </a:r>
          </a:p>
          <a:p>
            <a:r>
              <a:rPr lang="en-US" sz="1200" baseline="0" dirty="0" smtClean="0"/>
              <a:t>PIO – Responsible for the development and release of incident information.  Notify the PIO of any community concerns.  Direct all media to the PIO unless otherwise directed.</a:t>
            </a:r>
          </a:p>
          <a:p>
            <a:r>
              <a:rPr lang="en-US" sz="1200" baseline="0" dirty="0" smtClean="0"/>
              <a:t>SOF – Responsible for incident safety.  Must be notified of injury or vehicle damage, communicate through your STL.</a:t>
            </a:r>
          </a:p>
          <a:p>
            <a:r>
              <a:rPr lang="en-US" sz="1200" baseline="0" dirty="0" smtClean="0"/>
              <a:t>LOFR – Point of contact for assisting cooperating agencies.  Direct inquiries from outside agencies to the LOFR.</a:t>
            </a:r>
          </a:p>
          <a:p>
            <a:endParaRPr lang="en-US" sz="1200" baseline="0" dirty="0" smtClean="0"/>
          </a:p>
          <a:p>
            <a:r>
              <a:rPr lang="en-US" sz="1200" baseline="0" dirty="0" smtClean="0"/>
              <a:t>Finance – Responsible for all financial and cost analysis aspects of the incident.</a:t>
            </a:r>
          </a:p>
          <a:p>
            <a:pPr marL="457200" indent="-228600">
              <a:buFont typeface="Arial" pitchFamily="34" charset="0"/>
              <a:buChar char="•"/>
            </a:pPr>
            <a:r>
              <a:rPr lang="en-US" sz="1200" baseline="0" dirty="0" smtClean="0"/>
              <a:t>Time Unit – Tracks personnel and equipment time.  Turn in CTRs and shift tickets daily!!!</a:t>
            </a:r>
          </a:p>
          <a:p>
            <a:pPr marL="457200" indent="-228600">
              <a:buFont typeface="Arial" pitchFamily="34" charset="0"/>
              <a:buChar char="•"/>
            </a:pPr>
            <a:r>
              <a:rPr lang="en-US" sz="1200" baseline="0" dirty="0" smtClean="0"/>
              <a:t>Procurement Unit – Manages the procurement and buying needs of the incident.  This position is not typically filled on a Type 3 incident.</a:t>
            </a:r>
          </a:p>
          <a:p>
            <a:pPr marL="457200" indent="-228600">
              <a:buFont typeface="Arial" pitchFamily="34" charset="0"/>
              <a:buChar char="•"/>
            </a:pPr>
            <a:r>
              <a:rPr lang="en-US" sz="1200" baseline="0" dirty="0" smtClean="0"/>
              <a:t>Compensation/Claims Unit – Responsible for all administrative matters pertaining to compensation for injury and claims related to the incident.  On a mobilization, you will typically discuss these items directly w/the </a:t>
            </a:r>
            <a:r>
              <a:rPr lang="en-US" sz="1200" baseline="0" dirty="0" err="1" smtClean="0"/>
              <a:t>Mobe</a:t>
            </a:r>
            <a:r>
              <a:rPr lang="en-US" sz="1200" baseline="0" dirty="0" smtClean="0"/>
              <a:t> rep.  This position is not typically filled on a Type 3 incident.</a:t>
            </a:r>
          </a:p>
          <a:p>
            <a:pPr marL="457200" indent="-228600">
              <a:buFont typeface="Arial" pitchFamily="34" charset="0"/>
              <a:buChar char="•"/>
            </a:pPr>
            <a:endParaRPr lang="en-US" sz="1200" baseline="0" dirty="0" smtClean="0"/>
          </a:p>
          <a:p>
            <a:pPr marL="0" indent="0">
              <a:buFont typeface="Arial" pitchFamily="34" charset="0"/>
              <a:buNone/>
            </a:pPr>
            <a:r>
              <a:rPr lang="en-US" sz="1200" baseline="0" dirty="0" smtClean="0"/>
              <a:t>Planning Section – Responsible for the collection, evaluation, dissemination and use of incident information and the status of resources.</a:t>
            </a:r>
          </a:p>
          <a:p>
            <a:pPr marL="457200" indent="-228600">
              <a:buFont typeface="Arial" pitchFamily="34" charset="0"/>
              <a:buChar char="•"/>
            </a:pPr>
            <a:r>
              <a:rPr lang="en-US" sz="1200" baseline="0" dirty="0" smtClean="0"/>
              <a:t>Resource Unit – Advise if unit is out of service.</a:t>
            </a:r>
          </a:p>
          <a:p>
            <a:pPr marL="457200" indent="-228600">
              <a:buFont typeface="Arial" pitchFamily="34" charset="0"/>
              <a:buChar char="•"/>
            </a:pPr>
            <a:r>
              <a:rPr lang="en-US" sz="1200" baseline="0" dirty="0" smtClean="0"/>
              <a:t>Situation Unit – Provide w/GPS tracks and lists of notable damage w/in the incident, i.e., destroyed homes.</a:t>
            </a:r>
          </a:p>
          <a:p>
            <a:pPr marL="457200" indent="-228600">
              <a:buFont typeface="Arial" pitchFamily="34" charset="0"/>
              <a:buChar char="•"/>
            </a:pPr>
            <a:r>
              <a:rPr lang="en-US" sz="1200" baseline="0" dirty="0" smtClean="0"/>
              <a:t>Documentation Unit – Turn in ICS 214 Unit Logs and personnel evaluations.</a:t>
            </a:r>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15</a:t>
            </a:fld>
            <a:endParaRPr lang="en-US"/>
          </a:p>
        </p:txBody>
      </p:sp>
    </p:spTree>
    <p:extLst>
      <p:ext uri="{BB962C8B-B14F-4D97-AF65-F5344CB8AC3E}">
        <p14:creationId xmlns:p14="http://schemas.microsoft.com/office/powerpoint/2010/main" val="113364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Logistics – Responsible for providing facilities, services and materials for the incident response.</a:t>
            </a:r>
          </a:p>
          <a:p>
            <a:pPr marL="457200" indent="-228600">
              <a:buFont typeface="Arial" pitchFamily="34" charset="0"/>
              <a:buChar char="•"/>
            </a:pPr>
            <a:r>
              <a:rPr lang="en-US" sz="1200" baseline="0" dirty="0" smtClean="0"/>
              <a:t>Communications Unit – Provides incident communications.  The </a:t>
            </a:r>
            <a:r>
              <a:rPr lang="en-US" sz="1200" baseline="0" dirty="0" err="1" smtClean="0"/>
              <a:t>comm</a:t>
            </a:r>
            <a:r>
              <a:rPr lang="en-US" sz="1200" baseline="0" dirty="0" smtClean="0"/>
              <a:t> unit can provide portable radios and batteries.  See the </a:t>
            </a:r>
            <a:r>
              <a:rPr lang="en-US" sz="1200" baseline="0" dirty="0" err="1" smtClean="0"/>
              <a:t>comm</a:t>
            </a:r>
            <a:r>
              <a:rPr lang="en-US" sz="1200" baseline="0" dirty="0" smtClean="0"/>
              <a:t> unit if you a problem w/your radio equipment.</a:t>
            </a:r>
          </a:p>
          <a:p>
            <a:pPr marL="457200" indent="-228600">
              <a:buFont typeface="Arial" pitchFamily="34" charset="0"/>
              <a:buChar char="•"/>
            </a:pPr>
            <a:r>
              <a:rPr lang="en-US" sz="1200" baseline="0" dirty="0" smtClean="0"/>
              <a:t>Medical Unit – Responsible for the development of the Medical Plan and the provision of medical care for incident response personnel.  Can assist w/medical needs and must be notified of medical emergencies involving incident personnel.</a:t>
            </a:r>
          </a:p>
          <a:p>
            <a:pPr marL="4572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Supply Unit – Responsible for providing equipment and supplies needed to support the incident.  See the supply unit to procure equipment and supplies such as replacement hose, nozzles and fittings.  In most cases, items checked out from the supply unit, must be returned. </a:t>
            </a:r>
            <a:r>
              <a:rPr lang="en-US" sz="1200" dirty="0" smtClean="0"/>
              <a:t>Items that are not returned</a:t>
            </a:r>
            <a:r>
              <a:rPr lang="en-US" sz="1200" baseline="0" dirty="0" smtClean="0"/>
              <a:t> will have the replacement cost deducted from the agency reimbursement for the apparatus.  In some cases, reimbursement to the agency will be held until the item(s) is/are returned.</a:t>
            </a:r>
            <a:endParaRPr lang="en-US" sz="1200" dirty="0" smtClean="0"/>
          </a:p>
          <a:p>
            <a:pPr marL="457200" indent="-228600">
              <a:buFont typeface="Arial" pitchFamily="34" charset="0"/>
              <a:buChar char="•"/>
            </a:pPr>
            <a:r>
              <a:rPr lang="en-US" sz="1200" baseline="0" dirty="0" smtClean="0"/>
              <a:t>Facilities Unit – Responsible for incident facilities.</a:t>
            </a:r>
          </a:p>
          <a:p>
            <a:pPr marL="457200" indent="-228600">
              <a:buFont typeface="Arial" pitchFamily="34" charset="0"/>
              <a:buChar char="•"/>
            </a:pPr>
            <a:r>
              <a:rPr lang="en-US" sz="1200" baseline="0" dirty="0" smtClean="0"/>
              <a:t>Ground Support Unit – Responsible for incident transport needs.  Conducts vehicle inspections and may be able to assist w/minor mechanical repairs.</a:t>
            </a:r>
          </a:p>
          <a:p>
            <a:pPr marL="0" indent="0">
              <a:buFont typeface="Arial" pitchFamily="34" charset="0"/>
              <a:buNone/>
            </a:pPr>
            <a:r>
              <a:rPr lang="en-US" sz="1200" baseline="0" dirty="0" smtClean="0"/>
              <a:t>Operations Section – Manages and supervises the operational aspects of the incident operation.  Interface w/in the ops section in accordance w/chain of command.</a:t>
            </a:r>
          </a:p>
          <a:p>
            <a:pPr marL="457200" indent="-228600">
              <a:buFont typeface="Arial" pitchFamily="34" charset="0"/>
              <a:buChar char="•"/>
            </a:pPr>
            <a:r>
              <a:rPr lang="en-US" sz="1200" baseline="0" dirty="0" smtClean="0"/>
              <a:t>Branches – Can be used to divide an incident geographically or functionally, typically used when necessary to manage span of control.</a:t>
            </a:r>
          </a:p>
          <a:p>
            <a:pPr marL="457200" indent="-228600">
              <a:buFont typeface="Arial" pitchFamily="34" charset="0"/>
              <a:buChar char="•"/>
            </a:pPr>
            <a:r>
              <a:rPr lang="en-US" sz="1200" baseline="0" dirty="0" smtClean="0"/>
              <a:t>Air Ops Branch – Responsible for all air operations in the incident.  Air resources w/in your area of operation are normally requested through the DIVS.</a:t>
            </a:r>
          </a:p>
          <a:p>
            <a:pPr marL="457200" indent="-228600">
              <a:buFont typeface="Arial" pitchFamily="34" charset="0"/>
              <a:buChar char="•"/>
            </a:pPr>
            <a:r>
              <a:rPr lang="en-US" sz="1200" baseline="0" dirty="0" smtClean="0"/>
              <a:t>Divisions – Used to divide an incident geographically.  Only the STL/TFL should communicate directly to the DIVS, except in an emergency where the STL/TFL cannot be reached.</a:t>
            </a:r>
          </a:p>
          <a:p>
            <a:pPr marL="457200" indent="-228600">
              <a:buFont typeface="Arial" pitchFamily="34" charset="0"/>
              <a:buChar char="•"/>
            </a:pPr>
            <a:r>
              <a:rPr lang="en-US" sz="1200" baseline="0" dirty="0" smtClean="0"/>
              <a:t>Groups – Used to divide the incident by function.</a:t>
            </a:r>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16</a:t>
            </a:fld>
            <a:endParaRPr lang="en-US"/>
          </a:p>
        </p:txBody>
      </p:sp>
    </p:spTree>
    <p:extLst>
      <p:ext uri="{BB962C8B-B14F-4D97-AF65-F5344CB8AC3E}">
        <p14:creationId xmlns:p14="http://schemas.microsoft.com/office/powerpoint/2010/main" val="36742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employee of the WSP/SFMO is dispatched to each mobilization incident to act as the Mobilization Representative.  The </a:t>
            </a:r>
            <a:r>
              <a:rPr lang="en-US" baseline="0" dirty="0" err="1" smtClean="0"/>
              <a:t>Mobe</a:t>
            </a:r>
            <a:r>
              <a:rPr lang="en-US" baseline="0" dirty="0" smtClean="0"/>
              <a:t> rep may assist in the finance section as well as acquiring facilities and supplies.  Please familiarize yourself with Esther and Barbie, they are willing to answer any questions you have about Mobilization.  They also process all of the reimbursements to personnel and agencies.</a:t>
            </a:r>
          </a:p>
          <a:p>
            <a:endParaRPr lang="en-US" baseline="0" dirty="0" smtClean="0"/>
          </a:p>
          <a:p>
            <a:r>
              <a:rPr lang="en-US" baseline="0" dirty="0" smtClean="0"/>
              <a:t>All requests for fire service resources must be approved by the Mobilization rep.  They will issue all Mobilization resource order numbers.</a:t>
            </a:r>
          </a:p>
          <a:p>
            <a:endParaRPr lang="en-US" baseline="0" dirty="0" smtClean="0"/>
          </a:p>
          <a:p>
            <a:r>
              <a:rPr lang="en-US" baseline="0" dirty="0" smtClean="0"/>
              <a:t>The FDC liaison position may or may not be filled.  When they are not dispatched to an incident, it is the responsibility of the </a:t>
            </a:r>
            <a:r>
              <a:rPr lang="en-US" baseline="0" dirty="0" err="1" smtClean="0"/>
              <a:t>Mobe</a:t>
            </a:r>
            <a:r>
              <a:rPr lang="en-US" baseline="0" dirty="0" smtClean="0"/>
              <a:t> rep to act as a liaison to the host agency.</a:t>
            </a:r>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17</a:t>
            </a:fld>
            <a:endParaRPr lang="en-US"/>
          </a:p>
        </p:txBody>
      </p:sp>
    </p:spTree>
    <p:extLst>
      <p:ext uri="{BB962C8B-B14F-4D97-AF65-F5344CB8AC3E}">
        <p14:creationId xmlns:p14="http://schemas.microsoft.com/office/powerpoint/2010/main" val="250494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a:t>
            </a:r>
            <a:r>
              <a:rPr lang="en-US" baseline="0" dirty="0" smtClean="0"/>
              <a:t> Fatigue – Get adequate rest and stay hydrated.</a:t>
            </a:r>
          </a:p>
          <a:p>
            <a:r>
              <a:rPr lang="en-US" baseline="0" dirty="0" smtClean="0"/>
              <a:t>Obtain Briefing – Know who you are working for; understand your assignment; acknowledge messages; ask if you don’t know; only accept assignments commensurate w/your level of training and experience.</a:t>
            </a:r>
            <a:endParaRPr lang="en-US" dirty="0" smtClean="0"/>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19</a:t>
            </a:fld>
            <a:endParaRPr lang="en-US"/>
          </a:p>
        </p:txBody>
      </p:sp>
    </p:spTree>
    <p:extLst>
      <p:ext uri="{BB962C8B-B14F-4D97-AF65-F5344CB8AC3E}">
        <p14:creationId xmlns:p14="http://schemas.microsoft.com/office/powerpoint/2010/main" val="10326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SOF</a:t>
            </a:r>
            <a:r>
              <a:rPr lang="en-US" baseline="0" dirty="0" smtClean="0"/>
              <a:t> will investigate and document the accident.</a:t>
            </a:r>
          </a:p>
          <a:p>
            <a:endParaRPr lang="en-US" baseline="0" dirty="0" smtClean="0"/>
          </a:p>
          <a:p>
            <a:r>
              <a:rPr lang="en-US" baseline="0" dirty="0" smtClean="0"/>
              <a:t>The Medical Unit will provide or arrange for care of the injured person.</a:t>
            </a:r>
          </a:p>
          <a:p>
            <a:endParaRPr lang="en-US" dirty="0" smtClean="0"/>
          </a:p>
          <a:p>
            <a:r>
              <a:rPr lang="en-US" dirty="0" smtClean="0"/>
              <a:t>Documentation</a:t>
            </a:r>
            <a:r>
              <a:rPr lang="en-US" baseline="0" dirty="0" smtClean="0"/>
              <a:t> requirements will be covered in the next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21</a:t>
            </a:fld>
            <a:endParaRPr lang="en-US"/>
          </a:p>
        </p:txBody>
      </p:sp>
    </p:spTree>
    <p:extLst>
      <p:ext uri="{BB962C8B-B14F-4D97-AF65-F5344CB8AC3E}">
        <p14:creationId xmlns:p14="http://schemas.microsoft.com/office/powerpoint/2010/main" val="396834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multiple incident numbers assigned to a multijurisdictional incident, one for each jurisdictional agency.</a:t>
            </a:r>
          </a:p>
          <a:p>
            <a:endParaRPr lang="en-US" dirty="0" smtClean="0"/>
          </a:p>
          <a:p>
            <a:r>
              <a:rPr lang="en-US" dirty="0" smtClean="0"/>
              <a:t>First</a:t>
            </a:r>
            <a:r>
              <a:rPr lang="en-US" baseline="0" dirty="0" smtClean="0"/>
              <a:t> two letters indicate state, the next three letters indicate agency location.</a:t>
            </a:r>
          </a:p>
          <a:p>
            <a:pPr marL="457200" indent="-228600" rtl="0" eaLnBrk="1" fontAlgn="base" latinLnBrk="0" hangingPunct="1">
              <a:buFont typeface="Arial" pitchFamily="34" charset="0"/>
              <a:buChar char="•"/>
            </a:pPr>
            <a:r>
              <a:rPr lang="en-US" sz="1200" b="0" i="0" u="none" strike="noStrike" kern="1200" baseline="0" dirty="0" smtClean="0">
                <a:solidFill>
                  <a:schemeClr val="tx1"/>
                </a:solidFill>
                <a:latin typeface="+mn-lt"/>
                <a:ea typeface="+mn-ea"/>
                <a:cs typeface="+mn-cs"/>
              </a:rPr>
              <a:t>Forest Service  WA-**F-000</a:t>
            </a:r>
            <a:endParaRPr lang="en-US" sz="1200" b="1" i="0" u="none" strike="noStrike" kern="1200" baseline="0" dirty="0" smtClean="0">
              <a:solidFill>
                <a:schemeClr val="tx1"/>
              </a:solidFill>
              <a:latin typeface="+mn-lt"/>
              <a:ea typeface="+mn-ea"/>
              <a:cs typeface="+mn-cs"/>
            </a:endParaRPr>
          </a:p>
          <a:p>
            <a:pPr marL="457200" indent="-228600" rtl="0" eaLnBrk="1" fontAlgn="base" latinLnBrk="0" hangingPunct="1">
              <a:buFont typeface="Arial" pitchFamily="34" charset="0"/>
              <a:buChar char="•"/>
            </a:pPr>
            <a:r>
              <a:rPr lang="en-US" sz="1200" b="0" i="0" u="none" strike="noStrike" kern="1200" baseline="0" dirty="0" smtClean="0">
                <a:solidFill>
                  <a:schemeClr val="tx1"/>
                </a:solidFill>
                <a:latin typeface="+mn-lt"/>
                <a:ea typeface="+mn-ea"/>
                <a:cs typeface="+mn-cs"/>
              </a:rPr>
              <a:t>DNR      WA-**S-000</a:t>
            </a:r>
          </a:p>
          <a:p>
            <a:pPr marL="457200" indent="-228600" rtl="0" eaLnBrk="1" fontAlgn="base" latinLnBrk="0" hangingPunct="1">
              <a:buFont typeface="Arial" pitchFamily="34" charset="0"/>
              <a:buChar char="•"/>
            </a:pPr>
            <a:r>
              <a:rPr lang="en-US" sz="1200" b="0" i="0" u="none" strike="noStrike" kern="1200" baseline="0" dirty="0" smtClean="0">
                <a:solidFill>
                  <a:schemeClr val="tx1"/>
                </a:solidFill>
                <a:latin typeface="+mn-lt"/>
                <a:ea typeface="+mn-ea"/>
                <a:cs typeface="+mn-cs"/>
              </a:rPr>
              <a:t>Bureau of Indian Affairs  WA-**A-000</a:t>
            </a:r>
          </a:p>
          <a:p>
            <a:pPr marL="457200" indent="-228600" rtl="0" eaLnBrk="1" fontAlgn="base" latinLnBrk="0" hangingPunct="1">
              <a:buFont typeface="Arial" pitchFamily="34" charset="0"/>
              <a:buChar char="•"/>
            </a:pPr>
            <a:r>
              <a:rPr lang="en-US" sz="1200" b="0" i="0" u="none" strike="noStrike" kern="1200" baseline="0" dirty="0" smtClean="0">
                <a:solidFill>
                  <a:schemeClr val="tx1"/>
                </a:solidFill>
                <a:latin typeface="+mn-lt"/>
                <a:ea typeface="+mn-ea"/>
                <a:cs typeface="+mn-cs"/>
              </a:rPr>
              <a:t>Bureau of Land Management  WA-**D000</a:t>
            </a:r>
          </a:p>
          <a:p>
            <a:pPr marL="457200" indent="-228600" rtl="0" eaLnBrk="1" fontAlgn="base" latinLnBrk="0" hangingPunct="1">
              <a:buFont typeface="Arial" pitchFamily="34" charset="0"/>
              <a:buChar char="•"/>
            </a:pPr>
            <a:r>
              <a:rPr lang="en-US" sz="1200" b="0" i="0" u="none" strike="noStrike" kern="1200" baseline="0" dirty="0" smtClean="0">
                <a:solidFill>
                  <a:schemeClr val="tx1"/>
                </a:solidFill>
                <a:latin typeface="+mn-lt"/>
                <a:ea typeface="+mn-ea"/>
                <a:cs typeface="+mn-cs"/>
              </a:rPr>
              <a:t>US Fish &amp; Wildlife  WA-**R-000</a:t>
            </a:r>
          </a:p>
          <a:p>
            <a:pPr marL="457200" indent="-228600" rtl="0" eaLnBrk="1" fontAlgn="base" latinLnBrk="0" hangingPunct="1">
              <a:buFont typeface="Arial" pitchFamily="34" charset="0"/>
              <a:buChar char="•"/>
            </a:pPr>
            <a:r>
              <a:rPr lang="en-US" sz="1200" b="0" i="0" u="none" strike="noStrike" kern="1200" baseline="0" dirty="0" smtClean="0">
                <a:solidFill>
                  <a:schemeClr val="tx1"/>
                </a:solidFill>
                <a:latin typeface="+mn-lt"/>
                <a:ea typeface="+mn-ea"/>
                <a:cs typeface="+mn-cs"/>
              </a:rPr>
              <a:t>National Park Service  WA-**P-000</a:t>
            </a:r>
          </a:p>
          <a:p>
            <a:endParaRPr lang="en-US" dirty="0" smtClean="0"/>
          </a:p>
          <a:p>
            <a:r>
              <a:rPr lang="en-US" sz="1200" dirty="0" smtClean="0"/>
              <a:t>You must receive this number prior to leaving for the incident.</a:t>
            </a:r>
          </a:p>
          <a:p>
            <a:r>
              <a:rPr lang="en-US" sz="1200" i="1" dirty="0" smtClean="0"/>
              <a:t>The SFMO will issue all request numbers.</a:t>
            </a:r>
          </a:p>
          <a:p>
            <a:r>
              <a:rPr lang="en-US" dirty="0" smtClean="0"/>
              <a:t>Strike</a:t>
            </a:r>
            <a:r>
              <a:rPr lang="en-US" baseline="0" dirty="0" smtClean="0"/>
              <a:t> team request numbers will be consecutive, i.e., 2101 STL, 2102-2106 Engines, 2107 Tender, 2108 STL-t.</a:t>
            </a:r>
          </a:p>
          <a:p>
            <a:r>
              <a:rPr lang="en-US" baseline="0" dirty="0" smtClean="0"/>
              <a:t>O – Overhead</a:t>
            </a:r>
          </a:p>
          <a:p>
            <a:r>
              <a:rPr lang="en-US" baseline="0" dirty="0" smtClean="0"/>
              <a:t>E – Equipment</a:t>
            </a:r>
          </a:p>
          <a:p>
            <a:r>
              <a:rPr lang="en-US" baseline="0" dirty="0" smtClean="0"/>
              <a:t>A – Aircraft</a:t>
            </a:r>
          </a:p>
          <a:p>
            <a:r>
              <a:rPr lang="en-US" baseline="0" dirty="0" smtClean="0"/>
              <a:t>C – Crews</a:t>
            </a:r>
          </a:p>
          <a:p>
            <a:r>
              <a:rPr lang="en-US" baseline="0" dirty="0" smtClean="0"/>
              <a:t>S – Supplies</a:t>
            </a:r>
          </a:p>
          <a:p>
            <a:endParaRPr lang="en-US" baseline="0" dirty="0" smtClean="0"/>
          </a:p>
        </p:txBody>
      </p:sp>
      <p:sp>
        <p:nvSpPr>
          <p:cNvPr id="4" name="Slide Number Placeholder 3"/>
          <p:cNvSpPr>
            <a:spLocks noGrp="1"/>
          </p:cNvSpPr>
          <p:nvPr>
            <p:ph type="sldNum" sz="quarter" idx="10"/>
          </p:nvPr>
        </p:nvSpPr>
        <p:spPr/>
        <p:txBody>
          <a:bodyPr/>
          <a:lstStyle/>
          <a:p>
            <a:fld id="{A13F437F-D8F8-4D61-BC20-F4E2A2470729}" type="slidenum">
              <a:rPr lang="en-US" smtClean="0"/>
              <a:t>22</a:t>
            </a:fld>
            <a:endParaRPr lang="en-US"/>
          </a:p>
        </p:txBody>
      </p:sp>
    </p:spTree>
    <p:extLst>
      <p:ext uri="{BB962C8B-B14F-4D97-AF65-F5344CB8AC3E}">
        <p14:creationId xmlns:p14="http://schemas.microsoft.com/office/powerpoint/2010/main" val="3065708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Manifest – Used to record personnel and apparatus</a:t>
            </a:r>
            <a:r>
              <a:rPr lang="en-US" baseline="0" dirty="0" smtClean="0"/>
              <a:t> sent to an incident either as a single resource or as a strike team/task force.  Complete one form per apparatus and submit to Mobilization Section.  Present manifest at check-in.</a:t>
            </a:r>
          </a:p>
          <a:p>
            <a:endParaRPr lang="en-US" baseline="0" dirty="0" smtClean="0"/>
          </a:p>
          <a:p>
            <a:r>
              <a:rPr lang="en-US" baseline="0" dirty="0" smtClean="0"/>
              <a:t>CTR – Used to track time of personnel.  One form for each apparatus.  Must be signed by DIVS.</a:t>
            </a:r>
          </a:p>
          <a:p>
            <a:endParaRPr lang="en-US" baseline="0" dirty="0" smtClean="0"/>
          </a:p>
          <a:p>
            <a:r>
              <a:rPr lang="en-US" baseline="0" dirty="0" smtClean="0"/>
              <a:t>Red Dog – Used to track firefighter time.  Hours from CTR are transferred onto the red dog by the finance section.</a:t>
            </a:r>
          </a:p>
          <a:p>
            <a:endParaRPr lang="en-US" baseline="0" dirty="0" smtClean="0"/>
          </a:p>
          <a:p>
            <a:r>
              <a:rPr lang="en-US" baseline="0" dirty="0" smtClean="0"/>
              <a:t>Shift Ticket – Used to track equipment time.  Signed by the ENGB and the DIVS.  Indicate type of apparatus, license number and unit identifier, i.e., B-211.  On the initial travel day, keep track of both miles driven and hours worked.  Command vehicles are reimbursed for MILEAGE, not hours worked.</a:t>
            </a:r>
          </a:p>
          <a:p>
            <a:endParaRPr lang="en-US" baseline="0" dirty="0" smtClean="0"/>
          </a:p>
          <a:p>
            <a:r>
              <a:rPr lang="en-US" baseline="0" dirty="0" smtClean="0"/>
              <a:t>Use Invoice – Used to track equipment time.  Hours from shift ticket are transferred onto use invoice by the finance section.  Indicate type of apparatus, license number and unit identifier, i.e., B-211.</a:t>
            </a:r>
          </a:p>
          <a:p>
            <a:endParaRPr lang="en-US" baseline="0" dirty="0" smtClean="0"/>
          </a:p>
          <a:p>
            <a:r>
              <a:rPr lang="en-US" baseline="0" dirty="0" smtClean="0"/>
              <a:t>A current W-4 and WSP Waiver (rev 5/12) must be completed by volunteer personnel that will be reimbursed by the WSP.  Please indicate your MAILING address.</a:t>
            </a:r>
          </a:p>
          <a:p>
            <a:endParaRPr lang="en-US" baseline="0" dirty="0" smtClean="0"/>
          </a:p>
          <a:p>
            <a:r>
              <a:rPr lang="en-US" baseline="0" dirty="0" smtClean="0"/>
              <a:t>A W-9 and payee registration form must be completed by personnel who are using a POV.</a:t>
            </a:r>
            <a:endParaRPr lang="en-US" dirty="0" smtClean="0"/>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23</a:t>
            </a:fld>
            <a:endParaRPr lang="en-US"/>
          </a:p>
        </p:txBody>
      </p:sp>
    </p:spTree>
    <p:extLst>
      <p:ext uri="{BB962C8B-B14F-4D97-AF65-F5344CB8AC3E}">
        <p14:creationId xmlns:p14="http://schemas.microsoft.com/office/powerpoint/2010/main" val="380530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noProof="0" dirty="0" smtClean="0">
                <a:ln>
                  <a:noFill/>
                </a:ln>
                <a:solidFill>
                  <a:schemeClr val="tx2"/>
                </a:solidFill>
                <a:effectLst/>
                <a:uLnTx/>
                <a:uFillTx/>
                <a:latin typeface="+mn-lt"/>
                <a:ea typeface="+mn-ea"/>
                <a:cs typeface="+mn-cs"/>
              </a:rPr>
              <a:t>State mobilization is a process used to quickly notify, assemble and deploy fire service personnel and equipment to any local fire jurisdiction in the state that has expended, or will expend, all available local and mutual aid resources in attempting to manage fires, disasters and other all-hazard events that threaten a community.</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u="none" strike="noStrike" kern="1200" cap="none" spc="0" normalizeH="0" noProof="0" dirty="0" smtClean="0">
              <a:ln>
                <a:noFill/>
              </a:ln>
              <a:solidFill>
                <a:schemeClr val="tx2"/>
              </a:solidFill>
              <a:effectLst/>
              <a:uLnTx/>
              <a:uFillTx/>
              <a:latin typeface="+mn-lt"/>
              <a:ea typeface="+mn-ea"/>
              <a:cs typeface="+mn-cs"/>
            </a:endParaRPr>
          </a:p>
          <a:p>
            <a:pPr marL="0" indent="0">
              <a:spcBef>
                <a:spcPts val="0"/>
              </a:spcBef>
              <a:buFontTx/>
              <a:buNone/>
              <a:defRPr/>
            </a:pPr>
            <a:r>
              <a:rPr lang="en-US" sz="1200" kern="1200" dirty="0" smtClean="0">
                <a:solidFill>
                  <a:schemeClr val="tx1"/>
                </a:solidFill>
                <a:latin typeface="+mn-lt"/>
                <a:ea typeface="+mn-ea"/>
                <a:cs typeface="+mn-cs"/>
              </a:rPr>
              <a:t>The first Mobilization Plan was completed weeks before the 1994 Chelan Fire Storm which burned 180,000 acres, caused the evacuation of 2,700 homes and ultimately destroyed 37 homes. </a:t>
            </a:r>
          </a:p>
          <a:p>
            <a:pPr marL="0" indent="0">
              <a:spcBef>
                <a:spcPts val="0"/>
              </a:spcBef>
              <a:buFontTx/>
              <a:buNone/>
              <a:defRPr/>
            </a:pPr>
            <a:endParaRPr lang="en-US" sz="1200" kern="1200" dirty="0" smtClean="0">
              <a:solidFill>
                <a:schemeClr val="tx1"/>
              </a:solidFill>
              <a:latin typeface="+mn-lt"/>
              <a:ea typeface="+mn-ea"/>
              <a:cs typeface="+mn-cs"/>
            </a:endParaRPr>
          </a:p>
          <a:p>
            <a:pPr marL="0" indent="0">
              <a:spcBef>
                <a:spcPts val="0"/>
              </a:spcBef>
              <a:buFontTx/>
              <a:buNone/>
              <a:defRPr/>
            </a:pPr>
            <a:r>
              <a:rPr lang="en-US" sz="1200" kern="1200" dirty="0" smtClean="0">
                <a:solidFill>
                  <a:schemeClr val="tx1"/>
                </a:solidFill>
                <a:latin typeface="+mn-lt"/>
                <a:ea typeface="+mn-ea"/>
                <a:cs typeface="+mn-cs"/>
              </a:rPr>
              <a:t>Commonly referred to as the Plan, it is a part of the State’s Comprehensive Emergency Management Plan (CEMP) under Emergency Support Function 4, Firefighting.</a:t>
            </a:r>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3</a:t>
            </a:fld>
            <a:endParaRPr lang="en-US"/>
          </a:p>
        </p:txBody>
      </p:sp>
    </p:spTree>
    <p:extLst>
      <p:ext uri="{BB962C8B-B14F-4D97-AF65-F5344CB8AC3E}">
        <p14:creationId xmlns:p14="http://schemas.microsoft.com/office/powerpoint/2010/main" val="617887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IMT does check-in a</a:t>
            </a:r>
            <a:r>
              <a:rPr lang="en-US" baseline="0" dirty="0" smtClean="0"/>
              <a:t> bit differently.  Ensure you have all of the above forms completed and ready to turn in.  A </a:t>
            </a:r>
            <a:r>
              <a:rPr lang="en-US" baseline="0" dirty="0" err="1" smtClean="0"/>
              <a:t>mobe</a:t>
            </a:r>
            <a:r>
              <a:rPr lang="en-US" baseline="0" dirty="0" smtClean="0"/>
              <a:t> rep will usually be on-scene to assist with any questions or issues however, if there a multiple ongoing mobilizations, a </a:t>
            </a:r>
            <a:r>
              <a:rPr lang="en-US" baseline="0" dirty="0" err="1" smtClean="0"/>
              <a:t>Mobe</a:t>
            </a:r>
            <a:r>
              <a:rPr lang="en-US" baseline="0" dirty="0" smtClean="0"/>
              <a:t> rep may not be available.  If the IMT does not take your forms and asks you only to complete the Check-in form, keep your forms in a safe location as they may ask for them later.</a:t>
            </a:r>
            <a:endParaRPr lang="en-US" dirty="0" smtClean="0"/>
          </a:p>
          <a:p>
            <a:endParaRPr lang="en-US" dirty="0" smtClean="0"/>
          </a:p>
          <a:p>
            <a:r>
              <a:rPr lang="en-US" dirty="0" smtClean="0"/>
              <a:t>Dropping off CTRs and shift tickets is a good time to touch bases with Finance and/or </a:t>
            </a:r>
            <a:r>
              <a:rPr lang="en-US" dirty="0" err="1" smtClean="0"/>
              <a:t>Mobe</a:t>
            </a:r>
            <a:r>
              <a:rPr lang="en-US" dirty="0" smtClean="0"/>
              <a:t> rep to find out if there are any issues with your paperwork…</a:t>
            </a:r>
          </a:p>
          <a:p>
            <a:r>
              <a:rPr lang="en-US" baseline="0" dirty="0" smtClean="0"/>
              <a:t>STLs should be collecting all books and verifying hours prior to DIVS signature.  All CTRs and shift tickets for strike team should be clipped together and submitted to finance.</a:t>
            </a:r>
          </a:p>
          <a:p>
            <a:r>
              <a:rPr lang="en-US" baseline="0" dirty="0" smtClean="0"/>
              <a:t>Some IMTs will have different practices and procedures, i.e., Team 3.</a:t>
            </a:r>
          </a:p>
          <a:p>
            <a:endParaRPr lang="en-US" dirty="0" smtClean="0"/>
          </a:p>
        </p:txBody>
      </p:sp>
      <p:sp>
        <p:nvSpPr>
          <p:cNvPr id="4" name="Slide Number Placeholder 3"/>
          <p:cNvSpPr>
            <a:spLocks noGrp="1"/>
          </p:cNvSpPr>
          <p:nvPr>
            <p:ph type="sldNum" sz="quarter" idx="10"/>
          </p:nvPr>
        </p:nvSpPr>
        <p:spPr/>
        <p:txBody>
          <a:bodyPr/>
          <a:lstStyle/>
          <a:p>
            <a:fld id="{A13F437F-D8F8-4D61-BC20-F4E2A2470729}" type="slidenum">
              <a:rPr lang="en-US" smtClean="0"/>
              <a:t>24</a:t>
            </a:fld>
            <a:endParaRPr lang="en-US"/>
          </a:p>
        </p:txBody>
      </p:sp>
    </p:spTree>
    <p:extLst>
      <p:ext uri="{BB962C8B-B14F-4D97-AF65-F5344CB8AC3E}">
        <p14:creationId xmlns:p14="http://schemas.microsoft.com/office/powerpoint/2010/main" val="2571716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Tx/>
              <a:buNone/>
              <a:defRPr/>
            </a:pPr>
            <a:r>
              <a:rPr lang="en-US" sz="1200" b="1" dirty="0" smtClean="0"/>
              <a:t>Personnel</a:t>
            </a:r>
          </a:p>
          <a:p>
            <a:pPr marL="0" indent="0">
              <a:spcBef>
                <a:spcPts val="0"/>
              </a:spcBef>
              <a:buFontTx/>
              <a:buNone/>
              <a:defRPr/>
            </a:pPr>
            <a:r>
              <a:rPr lang="en-US" sz="1200" dirty="0" smtClean="0"/>
              <a:t>Travel time:  Calculated as the mileage from the home agency to incident divided by 45mph.</a:t>
            </a:r>
          </a:p>
          <a:p>
            <a:pPr marL="0" indent="0">
              <a:spcBef>
                <a:spcPts val="0"/>
              </a:spcBef>
              <a:buFontTx/>
              <a:buNone/>
              <a:defRPr/>
            </a:pPr>
            <a:endParaRPr lang="en-US" sz="1200" dirty="0" smtClean="0"/>
          </a:p>
          <a:p>
            <a:pPr marL="0" indent="0">
              <a:spcBef>
                <a:spcPts val="0"/>
              </a:spcBef>
              <a:buFontTx/>
              <a:buNone/>
              <a:defRPr/>
            </a:pPr>
            <a:r>
              <a:rPr lang="en-US" sz="1200" dirty="0" smtClean="0"/>
              <a:t>Time in assigned status:  Assigned hours are those in which the employee is assigned to duty on the incident according to the shift plan.  Lunch breaks are considered on-duty time, record on CTR as “1/2 hour compensable lunch”.</a:t>
            </a:r>
          </a:p>
          <a:p>
            <a:pPr marL="0" indent="0">
              <a:spcBef>
                <a:spcPts val="0"/>
              </a:spcBef>
              <a:buFontTx/>
              <a:buNone/>
              <a:defRPr/>
            </a:pPr>
            <a:endParaRPr lang="en-US" sz="1200" dirty="0" smtClean="0"/>
          </a:p>
          <a:p>
            <a:pPr marL="0" indent="0">
              <a:spcBef>
                <a:spcPts val="0"/>
              </a:spcBef>
              <a:buFontTx/>
              <a:buNone/>
              <a:defRPr/>
            </a:pPr>
            <a:r>
              <a:rPr lang="en-US" sz="1200" dirty="0" smtClean="0"/>
              <a:t>Non-compensable time:  Time when an individual is not on assigned duty and is free to leave the area, i.e., unscheduled hours for meals (breakfast and dinner), time required for vehicle service or maintenance, out-of-service time, etc.</a:t>
            </a:r>
          </a:p>
          <a:p>
            <a:endParaRPr lang="en-US" sz="1200" dirty="0" smtClean="0"/>
          </a:p>
          <a:p>
            <a:r>
              <a:rPr lang="en-US" sz="1200" dirty="0" smtClean="0"/>
              <a:t>Discuss excessive</a:t>
            </a:r>
            <a:r>
              <a:rPr lang="en-US" sz="1200" baseline="0" dirty="0" smtClean="0"/>
              <a:t> travel, compensable meal breaks, briefings, out of service documentation, crew change travel, muster &amp; rehab, staging/standby.  (Section 16)</a:t>
            </a:r>
          </a:p>
          <a:p>
            <a:endParaRPr lang="en-US" sz="1200" baseline="0" dirty="0" smtClean="0"/>
          </a:p>
          <a:p>
            <a:r>
              <a:rPr lang="en-US" sz="1200" b="1" baseline="0" dirty="0" smtClean="0"/>
              <a:t>Apparatus</a:t>
            </a:r>
          </a:p>
          <a:p>
            <a:pPr marL="0" indent="0">
              <a:spcBef>
                <a:spcPts val="0"/>
              </a:spcBef>
              <a:buNone/>
              <a:defRPr/>
            </a:pPr>
            <a:r>
              <a:rPr lang="en-US" sz="1200" dirty="0" smtClean="0"/>
              <a:t>Compensable time (On-Shift):  Specific work includes, but is not limited to, assigned suppression work, assigned staging, and assigned support activities.</a:t>
            </a:r>
          </a:p>
          <a:p>
            <a:pPr marL="0" indent="0">
              <a:spcBef>
                <a:spcPts val="0"/>
              </a:spcBef>
              <a:buFontTx/>
              <a:buNone/>
              <a:defRPr/>
            </a:pPr>
            <a:endParaRPr lang="en-US" sz="1200" dirty="0" smtClean="0"/>
          </a:p>
          <a:p>
            <a:pPr marL="0" indent="0">
              <a:spcBef>
                <a:spcPts val="0"/>
              </a:spcBef>
              <a:buFontTx/>
              <a:buNone/>
              <a:defRPr/>
            </a:pPr>
            <a:r>
              <a:rPr lang="en-US" sz="1200" dirty="0" smtClean="0"/>
              <a:t>Travel time:  Calculated as the mileage from the home agency to incident divided by 45mph.</a:t>
            </a:r>
          </a:p>
          <a:p>
            <a:pPr marL="0" indent="0">
              <a:spcBef>
                <a:spcPts val="0"/>
              </a:spcBef>
              <a:buFontTx/>
              <a:buNone/>
              <a:defRPr/>
            </a:pPr>
            <a:endParaRPr lang="en-US" sz="1200" dirty="0" smtClean="0"/>
          </a:p>
          <a:p>
            <a:pPr marL="0" indent="0">
              <a:spcBef>
                <a:spcPts val="0"/>
              </a:spcBef>
              <a:buFontTx/>
              <a:buNone/>
              <a:defRPr/>
            </a:pPr>
            <a:r>
              <a:rPr lang="en-US" sz="1200" dirty="0" smtClean="0"/>
              <a:t>Non-compensable time:  Unscheduled hours for meals (breakfast and dinner), time required for vehicle service or maintenance, out-of-service time, etc.</a:t>
            </a:r>
          </a:p>
          <a:p>
            <a:pPr marL="0" indent="0">
              <a:spcBef>
                <a:spcPts val="0"/>
              </a:spcBef>
              <a:buFontTx/>
              <a:buNone/>
              <a:defRPr/>
            </a:pPr>
            <a:endParaRPr lang="en-US" sz="1200" dirty="0" smtClean="0"/>
          </a:p>
          <a:p>
            <a:pPr marL="0" indent="0">
              <a:spcBef>
                <a:spcPts val="0"/>
              </a:spcBef>
              <a:buFontTx/>
              <a:buNone/>
              <a:defRPr/>
            </a:pPr>
            <a:r>
              <a:rPr lang="en-US" sz="1200" dirty="0" smtClean="0"/>
              <a:t>Wet rate:  All apparatus and equipment are paid at a wet rate inclusive of all fuel, oil, maintenance, repair, insurance, and incidental cost, i.e., ferry toll.</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Discuss hourly</a:t>
            </a:r>
            <a:r>
              <a:rPr lang="en-US" sz="1200" baseline="0" dirty="0" smtClean="0"/>
              <a:t> rate, mileage rate, muster/rehab, mechanical failure, fuel trucks.  (Section 17)</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A13F437F-D8F8-4D61-BC20-F4E2A2470729}" type="slidenum">
              <a:rPr lang="en-US" smtClean="0"/>
              <a:t>25</a:t>
            </a:fld>
            <a:endParaRPr lang="en-US"/>
          </a:p>
        </p:txBody>
      </p:sp>
    </p:spTree>
    <p:extLst>
      <p:ext uri="{BB962C8B-B14F-4D97-AF65-F5344CB8AC3E}">
        <p14:creationId xmlns:p14="http://schemas.microsoft.com/office/powerpoint/2010/main" val="2883446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 Loss/Damage Report should be completed and submitted to the </a:t>
            </a:r>
            <a:r>
              <a:rPr lang="en-US" sz="1200" baseline="0" dirty="0" err="1" smtClean="0"/>
              <a:t>Mobe</a:t>
            </a:r>
            <a:r>
              <a:rPr lang="en-US" sz="1200" baseline="0" dirty="0" smtClean="0"/>
              <a:t> rep for documentation purposes even if the agency does not intend to submit a claim.  This form and an investigation MUST be completed if the agency intends to request for reimbursement of the loss or damage.  Submittal of the form does NOT guarantee reimbursement.  All reimbursement requests are subject to review and 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If repairs are completed by incident personnel, i.e., a DNR mechanic, the cost of those repairs will be deducted from the reimbursement to the apparatus and will show as a deduction on the OF-286.</a:t>
            </a:r>
            <a:endParaRPr lang="en-US" sz="1200" dirty="0" smtClean="0"/>
          </a:p>
          <a:p>
            <a:endParaRPr lang="en-US" sz="1200" dirty="0" smtClean="0"/>
          </a:p>
          <a:p>
            <a:r>
              <a:rPr lang="en-US" sz="1200" dirty="0" smtClean="0"/>
              <a:t>It is the STL responsibility to ensure the loss/damage</a:t>
            </a:r>
            <a:r>
              <a:rPr lang="en-US" sz="1200" baseline="0" dirty="0" smtClean="0"/>
              <a:t> and injury/exposure </a:t>
            </a:r>
            <a:r>
              <a:rPr lang="en-US" sz="1200" dirty="0" smtClean="0"/>
              <a:t>form is complete and submitted to the Mobilization Representative.</a:t>
            </a:r>
          </a:p>
          <a:p>
            <a:endParaRPr lang="en-US" sz="1200" dirty="0" smtClean="0"/>
          </a:p>
          <a:p>
            <a:r>
              <a:rPr lang="en-US" sz="1200" dirty="0" smtClean="0"/>
              <a:t>Loss/damage (Section 20)</a:t>
            </a:r>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26</a:t>
            </a:fld>
            <a:endParaRPr lang="en-US"/>
          </a:p>
        </p:txBody>
      </p:sp>
    </p:spTree>
    <p:extLst>
      <p:ext uri="{BB962C8B-B14F-4D97-AF65-F5344CB8AC3E}">
        <p14:creationId xmlns:p14="http://schemas.microsoft.com/office/powerpoint/2010/main" val="2480199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small" baseline="0" dirty="0" smtClean="0"/>
              <a:t>Volunteer vs. Career L&amp;I Requirements </a:t>
            </a:r>
            <a:r>
              <a:rPr lang="en-US" sz="1200" baseline="0" dirty="0" smtClean="0"/>
              <a:t>(Section 19)</a:t>
            </a:r>
            <a:endParaRPr lang="en-US" sz="1200" b="1" cap="small" baseline="0" dirty="0" smtClean="0"/>
          </a:p>
          <a:p>
            <a:r>
              <a:rPr lang="en-US" sz="1200" b="1" i="0" kern="1200" dirty="0" smtClean="0">
                <a:solidFill>
                  <a:schemeClr val="tx1"/>
                </a:solidFill>
                <a:latin typeface="+mn-lt"/>
                <a:ea typeface="+mn-ea"/>
                <a:cs typeface="+mn-cs"/>
              </a:rPr>
              <a:t>Personnel Compensated by the Washington State Patrol</a:t>
            </a:r>
            <a:r>
              <a:rPr lang="en-US" sz="1200" b="1" i="0" kern="1200" baseline="0" dirty="0" smtClean="0">
                <a:solidFill>
                  <a:schemeClr val="tx1"/>
                </a:solidFill>
                <a:latin typeface="+mn-lt"/>
                <a:ea typeface="+mn-ea"/>
                <a:cs typeface="+mn-cs"/>
              </a:rPr>
              <a:t> (Volunteer) - </a:t>
            </a:r>
            <a:r>
              <a:rPr lang="en-US" sz="1200" b="1" i="0" kern="1200" dirty="0" smtClean="0">
                <a:solidFill>
                  <a:schemeClr val="tx1"/>
                </a:solidFill>
                <a:latin typeface="+mn-lt"/>
                <a:ea typeface="+mn-ea"/>
                <a:cs typeface="+mn-cs"/>
              </a:rPr>
              <a:t>Injury Report to WSP</a:t>
            </a:r>
          </a:p>
          <a:p>
            <a:pPr marL="457200" lvl="0" indent="-228600">
              <a:buFont typeface="Arial" pitchFamily="34" charset="0"/>
              <a:buChar char="•"/>
            </a:pPr>
            <a:r>
              <a:rPr lang="en-US" sz="1200" kern="1200" dirty="0" smtClean="0">
                <a:solidFill>
                  <a:schemeClr val="tx1"/>
                </a:solidFill>
                <a:latin typeface="+mn-lt"/>
                <a:ea typeface="+mn-ea"/>
                <a:cs typeface="+mn-cs"/>
              </a:rPr>
              <a:t>Provide the following:  Injury/Exposure</a:t>
            </a:r>
            <a:r>
              <a:rPr lang="en-US" sz="1200" kern="1200" baseline="0" dirty="0" smtClean="0">
                <a:solidFill>
                  <a:schemeClr val="tx1"/>
                </a:solidFill>
                <a:latin typeface="+mn-lt"/>
                <a:ea typeface="+mn-ea"/>
                <a:cs typeface="+mn-cs"/>
              </a:rPr>
              <a:t> Report, </a:t>
            </a:r>
            <a:r>
              <a:rPr lang="en-US" sz="1200" kern="1200" dirty="0" smtClean="0">
                <a:solidFill>
                  <a:schemeClr val="tx1"/>
                </a:solidFill>
                <a:latin typeface="+mn-lt"/>
                <a:ea typeface="+mn-ea"/>
                <a:cs typeface="+mn-cs"/>
              </a:rPr>
              <a:t>Medical Unit Report, Firefighter Time Report</a:t>
            </a:r>
          </a:p>
          <a:p>
            <a:pPr marL="457200" indent="-228600">
              <a:buFont typeface="Arial" pitchFamily="34" charset="0"/>
              <a:buChar char="•"/>
            </a:pPr>
            <a:r>
              <a:rPr lang="en-US" sz="1200" kern="1200" dirty="0" smtClean="0">
                <a:solidFill>
                  <a:schemeClr val="tx1"/>
                </a:solidFill>
                <a:latin typeface="+mn-lt"/>
                <a:ea typeface="+mn-ea"/>
                <a:cs typeface="+mn-cs"/>
              </a:rPr>
              <a:t>If the injured person is taken to a hospital or other medical facility, advise the facility that it is an on-the-job injury covered by WA State L&amp;I and complete the L&amp;I claim form. (See Person’s Seeking Treatment below)</a:t>
            </a:r>
            <a:endParaRPr lang="en-US" sz="1200" b="0" u="sng" kern="1200" dirty="0" smtClean="0">
              <a:solidFill>
                <a:schemeClr val="tx1"/>
              </a:solidFill>
              <a:latin typeface="+mn-lt"/>
              <a:ea typeface="+mn-ea"/>
              <a:cs typeface="+mn-cs"/>
            </a:endParaRPr>
          </a:p>
          <a:p>
            <a:endParaRPr lang="en-US" sz="1200" baseline="0" dirty="0" smtClean="0"/>
          </a:p>
          <a:p>
            <a:r>
              <a:rPr lang="en-US" sz="1200" b="1" i="0" kern="1200" dirty="0" smtClean="0">
                <a:solidFill>
                  <a:schemeClr val="tx1"/>
                </a:solidFill>
                <a:latin typeface="+mn-lt"/>
                <a:ea typeface="+mn-ea"/>
                <a:cs typeface="+mn-cs"/>
              </a:rPr>
              <a:t>Personnel Compensated by Home Agency (Career) - Injury Report to Home Agency</a:t>
            </a:r>
          </a:p>
          <a:p>
            <a:pPr marL="457200" indent="-228600">
              <a:buFont typeface="Arial" pitchFamily="34" charset="0"/>
              <a:buChar char="•"/>
            </a:pPr>
            <a:r>
              <a:rPr lang="en-US" sz="1200" kern="1200" dirty="0" smtClean="0">
                <a:solidFill>
                  <a:schemeClr val="tx1"/>
                </a:solidFill>
                <a:latin typeface="+mn-lt"/>
                <a:ea typeface="+mn-ea"/>
                <a:cs typeface="+mn-cs"/>
              </a:rPr>
              <a:t>Provide the following:  Injury/Exposure Report, Medical Unit Report, Firefighter Time Report</a:t>
            </a:r>
          </a:p>
          <a:p>
            <a:pPr marL="457200" indent="-228600">
              <a:buFont typeface="Arial" pitchFamily="34" charset="0"/>
              <a:buChar char="•"/>
            </a:pPr>
            <a:r>
              <a:rPr lang="en-US" sz="1200" kern="1200" dirty="0" smtClean="0">
                <a:solidFill>
                  <a:schemeClr val="tx1"/>
                </a:solidFill>
                <a:latin typeface="+mn-lt"/>
                <a:ea typeface="+mn-ea"/>
                <a:cs typeface="+mn-cs"/>
              </a:rPr>
              <a:t>If the injured person is taken to a hospital or other medical facility, advise the facility that it is an on-the-job injury covered by WA State L&amp;I (except LEOFF Plan 1 members) and complete the L&amp;I claim form.  (See Person’s Seeking Treatment below)</a:t>
            </a:r>
          </a:p>
          <a:p>
            <a:pPr marL="457200" indent="-228600">
              <a:buFont typeface="Arial" pitchFamily="34" charset="0"/>
              <a:buChar char="•"/>
            </a:pPr>
            <a:r>
              <a:rPr lang="en-US" sz="1200" kern="1200" dirty="0" smtClean="0">
                <a:solidFill>
                  <a:schemeClr val="tx1"/>
                </a:solidFill>
                <a:latin typeface="+mn-lt"/>
                <a:ea typeface="+mn-ea"/>
                <a:cs typeface="+mn-cs"/>
              </a:rPr>
              <a:t>A full report of any reportable firefighter injury, including incident history, cause of injury, and action taken, shall be made to the home fire agency.</a:t>
            </a:r>
          </a:p>
          <a:p>
            <a:endParaRPr lang="en-US" sz="1200" baseline="0" dirty="0" smtClean="0"/>
          </a:p>
          <a:p>
            <a:r>
              <a:rPr lang="en-US" sz="1200" b="1" kern="1200" dirty="0" smtClean="0">
                <a:solidFill>
                  <a:schemeClr val="tx1"/>
                </a:solidFill>
                <a:latin typeface="+mn-lt"/>
                <a:ea typeface="+mn-ea"/>
                <a:cs typeface="+mn-cs"/>
              </a:rPr>
              <a:t>Person’s Seeking Treatment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ROA Employer Information</a:t>
            </a:r>
          </a:p>
          <a:p>
            <a:pPr marL="457200" indent="-228600">
              <a:buFont typeface="Arial" pitchFamily="34" charset="0"/>
              <a:buChar char="•"/>
            </a:pPr>
            <a:r>
              <a:rPr lang="en-US" sz="1200" kern="1200" dirty="0" smtClean="0">
                <a:solidFill>
                  <a:schemeClr val="tx1"/>
                </a:solidFill>
                <a:latin typeface="+mn-lt"/>
                <a:ea typeface="+mn-ea"/>
                <a:cs typeface="+mn-cs"/>
              </a:rPr>
              <a:t>Volunteer:  </a:t>
            </a:r>
            <a:r>
              <a:rPr lang="en-US" sz="1200" u="sng" kern="1200" dirty="0" smtClean="0">
                <a:solidFill>
                  <a:schemeClr val="tx1"/>
                </a:solidFill>
                <a:latin typeface="+mn-lt"/>
                <a:ea typeface="+mn-ea"/>
                <a:cs typeface="+mn-cs"/>
              </a:rPr>
              <a:t>Claims Coordinator – Human Resources Division, Washington State Patrol, PO Box 42620, Olympia WA 98504-2620.</a:t>
            </a:r>
            <a:r>
              <a:rPr lang="en-US" sz="1200" u="non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457200" indent="-228600">
              <a:buFont typeface="Arial" pitchFamily="34" charset="0"/>
              <a:buChar char="•"/>
            </a:pPr>
            <a:r>
              <a:rPr lang="en-US" sz="1200" kern="1200" dirty="0" smtClean="0">
                <a:solidFill>
                  <a:schemeClr val="tx1"/>
                </a:solidFill>
                <a:latin typeface="+mn-lt"/>
                <a:ea typeface="+mn-ea"/>
                <a:cs typeface="+mn-cs"/>
              </a:rPr>
              <a:t>Career:  Home agency information. </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at the Health Care Provider’s office, workers should be given the worker’s portion of the ROA to complete as well as a copy to take home.  This portion will have the L&amp; I</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Claim Number.  A copy of this form needs to be attached to the Injury/Exposure Report and left at the incident. </a:t>
            </a:r>
          </a:p>
          <a:p>
            <a:pPr marL="457200" indent="-228600">
              <a:buFont typeface="Arial" pitchFamily="34" charset="0"/>
              <a:buChar char="•"/>
            </a:pPr>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career personnel, t</a:t>
            </a:r>
            <a:r>
              <a:rPr lang="en-US" sz="1200" kern="1200" dirty="0" smtClean="0">
                <a:solidFill>
                  <a:schemeClr val="tx1"/>
                </a:solidFill>
                <a:latin typeface="+mn-lt"/>
                <a:ea typeface="+mn-ea"/>
                <a:cs typeface="+mn-cs"/>
              </a:rPr>
              <a:t>he provider mails the employer’s portion to the home agency</a:t>
            </a:r>
            <a:r>
              <a:rPr lang="en-US" sz="1200" kern="1200" baseline="0" dirty="0" smtClean="0">
                <a:solidFill>
                  <a:schemeClr val="tx1"/>
                </a:solidFill>
                <a:latin typeface="+mn-lt"/>
                <a:ea typeface="+mn-ea"/>
                <a:cs typeface="+mn-cs"/>
              </a:rPr>
              <a:t> for action.</a:t>
            </a:r>
            <a:endParaRPr lang="en-US" sz="1200" kern="1200" dirty="0" smtClean="0">
              <a:solidFill>
                <a:schemeClr val="tx1"/>
              </a:solidFill>
              <a:latin typeface="+mn-lt"/>
              <a:ea typeface="+mn-ea"/>
              <a:cs typeface="+mn-cs"/>
            </a:endParaRPr>
          </a:p>
          <a:p>
            <a:pPr marL="457200" indent="-228600">
              <a:buFont typeface="Arial" pitchFamily="34" charset="0"/>
              <a:buChar char="•"/>
            </a:pPr>
            <a:r>
              <a:rPr lang="en-US" sz="1200" kern="1200" dirty="0" smtClean="0">
                <a:solidFill>
                  <a:schemeClr val="tx1"/>
                </a:solidFill>
                <a:latin typeface="+mn-lt"/>
                <a:ea typeface="+mn-ea"/>
                <a:cs typeface="+mn-cs"/>
              </a:rPr>
              <a:t>For volunteers, the provider mails the employer’s portion to the WSP Human Resources Division.  This Division is the only department authorized to complete the employer’s portion of the ROA.  If the ROA and Injury/Exposure Report are not submitted there is a chance your claim will initially be denied.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Washington State law (</a:t>
            </a:r>
            <a:r>
              <a:rPr lang="en-US" sz="1200" b="1" kern="1200" dirty="0" smtClean="0">
                <a:solidFill>
                  <a:schemeClr val="tx1"/>
                </a:solidFill>
                <a:latin typeface="+mn-lt"/>
                <a:ea typeface="+mn-ea"/>
                <a:cs typeface="+mn-cs"/>
              </a:rPr>
              <a:t>RCW 51.28.010</a:t>
            </a:r>
            <a:r>
              <a:rPr lang="en-US" sz="1200" kern="1200" dirty="0" smtClean="0">
                <a:solidFill>
                  <a:schemeClr val="tx1"/>
                </a:solidFill>
                <a:latin typeface="+mn-lt"/>
                <a:ea typeface="+mn-ea"/>
                <a:cs typeface="+mn-cs"/>
              </a:rPr>
              <a:t>) requires that an employee immediately report any on-the-job injury to his or her employer.  Under the Mobilization Plan, this report must be made to the IMT. </a:t>
            </a:r>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27</a:t>
            </a:fld>
            <a:endParaRPr lang="en-US"/>
          </a:p>
        </p:txBody>
      </p:sp>
    </p:spTree>
    <p:extLst>
      <p:ext uri="{BB962C8B-B14F-4D97-AF65-F5344CB8AC3E}">
        <p14:creationId xmlns:p14="http://schemas.microsoft.com/office/powerpoint/2010/main" val="316646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membership</a:t>
            </a:r>
            <a:r>
              <a:rPr lang="en-US" baseline="0" dirty="0" smtClean="0"/>
              <a:t> consists of:</a:t>
            </a:r>
          </a:p>
          <a:p>
            <a:pPr marL="457200" indent="-228600">
              <a:buFont typeface="Arial" pitchFamily="34" charset="0"/>
              <a:buChar char="•"/>
            </a:pPr>
            <a:r>
              <a:rPr lang="en-US" baseline="0" dirty="0" smtClean="0"/>
              <a:t>Two representatives from each of the nine fire defense regions</a:t>
            </a:r>
          </a:p>
          <a:p>
            <a:pPr marL="457200" indent="-228600">
              <a:buFont typeface="Arial" pitchFamily="34" charset="0"/>
              <a:buChar char="•"/>
            </a:pPr>
            <a:r>
              <a:rPr lang="en-US" baseline="0" dirty="0" smtClean="0"/>
              <a:t>Washington State Fire Marshal</a:t>
            </a:r>
          </a:p>
          <a:p>
            <a:pPr marL="457200" indent="-228600">
              <a:buFont typeface="Arial" pitchFamily="34" charset="0"/>
              <a:buChar char="•"/>
            </a:pPr>
            <a:r>
              <a:rPr lang="en-US" baseline="0" dirty="0" smtClean="0"/>
              <a:t>Emergency Management Division</a:t>
            </a:r>
          </a:p>
          <a:p>
            <a:pPr marL="457200" indent="-228600">
              <a:buFont typeface="Arial" pitchFamily="34" charset="0"/>
              <a:buChar char="•"/>
            </a:pPr>
            <a:r>
              <a:rPr lang="en-US" baseline="0" dirty="0" smtClean="0"/>
              <a:t>WA DNR – Resource Protection Division</a:t>
            </a:r>
          </a:p>
          <a:p>
            <a:pPr marL="457200" indent="-228600">
              <a:buFont typeface="Arial" pitchFamily="34" charset="0"/>
              <a:buChar char="•"/>
            </a:pPr>
            <a:r>
              <a:rPr lang="en-US" baseline="0" dirty="0" smtClean="0"/>
              <a:t>Washington State Emergency Management Association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4</a:t>
            </a:fld>
            <a:endParaRPr lang="en-US"/>
          </a:p>
        </p:txBody>
      </p:sp>
    </p:spTree>
    <p:extLst>
      <p:ext uri="{BB962C8B-B14F-4D97-AF65-F5344CB8AC3E}">
        <p14:creationId xmlns:p14="http://schemas.microsoft.com/office/powerpoint/2010/main" val="179083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a:t>
            </a:r>
            <a:r>
              <a:rPr lang="en-US" baseline="0" dirty="0" smtClean="0"/>
              <a:t> the regional and county coordinators for the region and provide necessary contact information.</a:t>
            </a:r>
          </a:p>
          <a:p>
            <a:endParaRPr lang="en-US" baseline="0" dirty="0" smtClean="0"/>
          </a:p>
          <a:p>
            <a:r>
              <a:rPr lang="en-US" dirty="0" smtClean="0"/>
              <a:t>Explain the Region’s mobilization plan</a:t>
            </a:r>
            <a:r>
              <a:rPr lang="en-US" baseline="0" dirty="0" smtClean="0"/>
              <a:t> and how that fits into the Plan.</a:t>
            </a:r>
          </a:p>
          <a:p>
            <a:r>
              <a:rPr lang="en-US" baseline="0" dirty="0" smtClean="0"/>
              <a:t>Identify and explain the region’s mobilization procedure and identify potential primary and secondary staging areas, mobilization points and resource bases.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6</a:t>
            </a:fld>
            <a:endParaRPr lang="en-US"/>
          </a:p>
        </p:txBody>
      </p:sp>
    </p:spTree>
    <p:extLst>
      <p:ext uri="{BB962C8B-B14F-4D97-AF65-F5344CB8AC3E}">
        <p14:creationId xmlns:p14="http://schemas.microsoft.com/office/powerpoint/2010/main" val="392162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Arial" pitchFamily="34" charset="0"/>
              </a:rPr>
              <a:t>Only the Fire Chief of the local fire protection jurisdiction or fire chief's authorized representative has the authority to request state fire services resource mobilization.</a:t>
            </a:r>
          </a:p>
          <a:p>
            <a:endParaRPr lang="en-US" sz="1200" kern="1200" dirty="0" smtClean="0">
              <a:solidFill>
                <a:schemeClr val="tx1"/>
              </a:solidFill>
              <a:latin typeface="+mn-lt"/>
              <a:ea typeface="+mn-ea"/>
              <a:cs typeface="+mn-cs"/>
            </a:endParaRPr>
          </a:p>
          <a:p>
            <a:pPr marL="0" indent="0">
              <a:spcBef>
                <a:spcPct val="0"/>
              </a:spcBef>
              <a:buFontTx/>
              <a:buNone/>
            </a:pPr>
            <a:r>
              <a:rPr lang="en-US" sz="1200" kern="1200" dirty="0" smtClean="0">
                <a:solidFill>
                  <a:schemeClr val="tx1"/>
                </a:solidFill>
                <a:latin typeface="+mn-lt"/>
                <a:ea typeface="+mn-ea"/>
                <a:cs typeface="+mn-cs"/>
              </a:rPr>
              <a:t>In most circumstances, a mobilization request is approved within 30 minutes of receipt by the SFMO.  </a:t>
            </a:r>
            <a:r>
              <a:rPr lang="en-US" sz="1200" i="1" kern="1200" dirty="0" smtClean="0">
                <a:solidFill>
                  <a:schemeClr val="tx1"/>
                </a:solidFill>
                <a:latin typeface="+mn-lt"/>
                <a:ea typeface="+mn-ea"/>
                <a:cs typeface="+mn-cs"/>
              </a:rPr>
              <a:t>Approval of a Mobilization request is independent of DNR or federal agency response with the coordination of firefighting efforts through Unified Command.</a:t>
            </a:r>
          </a:p>
          <a:p>
            <a:pPr marL="0" indent="0">
              <a:spcBef>
                <a:spcPct val="0"/>
              </a:spcBef>
              <a:buFontTx/>
              <a:buNone/>
            </a:pPr>
            <a:endParaRPr lang="en-US" sz="1200" kern="1200" dirty="0" smtClean="0">
              <a:solidFill>
                <a:schemeClr val="tx1"/>
              </a:solidFill>
              <a:latin typeface="+mn-lt"/>
              <a:ea typeface="+mn-ea"/>
              <a:cs typeface="+mn-cs"/>
            </a:endParaRPr>
          </a:p>
          <a:p>
            <a:pPr marL="0" indent="0">
              <a:spcBef>
                <a:spcPct val="0"/>
              </a:spcBef>
              <a:buFontTx/>
              <a:buNone/>
            </a:pPr>
            <a:r>
              <a:rPr lang="en-US" sz="1200" kern="1200" dirty="0" smtClean="0">
                <a:solidFill>
                  <a:schemeClr val="tx1"/>
                </a:solidFill>
                <a:latin typeface="+mn-lt"/>
                <a:ea typeface="+mn-ea"/>
                <a:cs typeface="+mn-cs"/>
              </a:rPr>
              <a:t>Once approved – resource response is coordinated by the SFMO Mobilization Section, who order additional engines, air resources and other logistical support needed to control the incident.</a:t>
            </a:r>
          </a:p>
          <a:p>
            <a:pPr marL="0" indent="0">
              <a:spcBef>
                <a:spcPct val="0"/>
              </a:spcBef>
              <a:buFontTx/>
              <a:buNone/>
            </a:pPr>
            <a:endParaRPr lang="en-US" sz="1200" kern="1200" dirty="0" smtClean="0">
              <a:solidFill>
                <a:schemeClr val="tx1"/>
              </a:solidFill>
              <a:latin typeface="+mn-lt"/>
              <a:ea typeface="+mn-ea"/>
              <a:cs typeface="+mn-cs"/>
            </a:endParaRPr>
          </a:p>
          <a:p>
            <a:pPr marL="0" indent="0">
              <a:spcBef>
                <a:spcPct val="0"/>
              </a:spcBef>
              <a:buFontTx/>
              <a:buNone/>
            </a:pPr>
            <a:r>
              <a:rPr lang="en-US" sz="1200" kern="1200" dirty="0" smtClean="0">
                <a:solidFill>
                  <a:schemeClr val="tx1"/>
                </a:solidFill>
                <a:latin typeface="+mn-lt"/>
                <a:ea typeface="+mn-ea"/>
                <a:cs typeface="+mn-cs"/>
              </a:rPr>
              <a:t>SFMO personnel will respond to the incident and work as a liaison between the Incident Commander and Agency Administrator.</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3F437F-D8F8-4D61-BC20-F4E2A2470729}" type="slidenum">
              <a:rPr lang="en-US" smtClean="0"/>
              <a:t>7</a:t>
            </a:fld>
            <a:endParaRPr lang="en-US"/>
          </a:p>
        </p:txBody>
      </p:sp>
    </p:spTree>
    <p:extLst>
      <p:ext uri="{BB962C8B-B14F-4D97-AF65-F5344CB8AC3E}">
        <p14:creationId xmlns:p14="http://schemas.microsoft.com/office/powerpoint/2010/main" val="45991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Personnel responding to a land management agency request for overhead positions shall meet the training requirements established for the ICS position filled.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Strike Team/Task Force Leader trainee may be requested/assigned as a member of the unit.  Personnel filling the trainee position shall be certified at the Strike Team/Task Force Leader trainee level per NWCG 310-1.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Field training opportunities</a:t>
            </a:r>
            <a:r>
              <a:rPr lang="en-US" sz="1200" baseline="0" dirty="0" smtClean="0"/>
              <a:t> may be available for individuals that possess a task book, initiated by their home agency.  To get the most out of your assignment:  discuss your training needs with your supervisor early in the incident and check in with the incident training specialist.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are</a:t>
            </a:r>
            <a:r>
              <a:rPr lang="en-US" baseline="0" dirty="0" smtClean="0"/>
              <a:t> requesting a change in assignment, i.e., SRB on an engine to an open STL-t spot, you MUST notify and receive approval from the </a:t>
            </a:r>
            <a:r>
              <a:rPr lang="en-US" baseline="0" dirty="0" err="1" smtClean="0"/>
              <a:t>Mobe</a:t>
            </a:r>
            <a:r>
              <a:rPr lang="en-US" baseline="0" dirty="0" smtClean="0"/>
              <a:t> rep as a new resource order number will need to be assigned to you.</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Limits</a:t>
            </a:r>
            <a:r>
              <a:rPr lang="en-US" baseline="0" dirty="0" smtClean="0"/>
              <a:t> of Activity:</a:t>
            </a:r>
          </a:p>
          <a:p>
            <a:pPr marL="457200" indent="-228600">
              <a:buFont typeface="Arial" pitchFamily="34" charset="0"/>
              <a:buChar char="•"/>
            </a:pPr>
            <a:r>
              <a:rPr lang="en-US" baseline="0" dirty="0" smtClean="0"/>
              <a:t>Permitted activities on a </a:t>
            </a:r>
            <a:r>
              <a:rPr lang="en-US" baseline="0" dirty="0" err="1" smtClean="0"/>
              <a:t>Mobe</a:t>
            </a:r>
            <a:r>
              <a:rPr lang="en-US" baseline="0" dirty="0" smtClean="0"/>
              <a:t> will be based upon current training, experience and physical conditioning levels.</a:t>
            </a:r>
          </a:p>
          <a:p>
            <a:pPr marL="457200" indent="-228600">
              <a:buFont typeface="Arial" pitchFamily="34" charset="0"/>
              <a:buChar char="•"/>
            </a:pPr>
            <a:r>
              <a:rPr lang="en-US" baseline="0" dirty="0" smtClean="0"/>
              <a:t>Personnel have the responsibility to turn down an assignment that exceeds their training and/or experience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8</a:t>
            </a:fld>
            <a:endParaRPr lang="en-US"/>
          </a:p>
        </p:txBody>
      </p:sp>
    </p:spTree>
    <p:extLst>
      <p:ext uri="{BB962C8B-B14F-4D97-AF65-F5344CB8AC3E}">
        <p14:creationId xmlns:p14="http://schemas.microsoft.com/office/powerpoint/2010/main" val="397996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Entire</a:t>
            </a:r>
            <a:r>
              <a:rPr lang="en-US" baseline="0" dirty="0" smtClean="0"/>
              <a:t> Code of Conduct is in Section 12 of the Plan.</a:t>
            </a:r>
            <a:endParaRPr lang="en-US" dirty="0" smtClean="0"/>
          </a:p>
          <a:p>
            <a:endParaRPr lang="en-US" baseline="0" dirty="0" smtClean="0"/>
          </a:p>
          <a:p>
            <a:r>
              <a:rPr lang="en-US" baseline="0" dirty="0" smtClean="0"/>
              <a:t>(Section 12)</a:t>
            </a:r>
            <a:endParaRPr lang="en-US" dirty="0" smtClean="0"/>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9</a:t>
            </a:fld>
            <a:endParaRPr lang="en-US"/>
          </a:p>
        </p:txBody>
      </p:sp>
    </p:spTree>
    <p:extLst>
      <p:ext uri="{BB962C8B-B14F-4D97-AF65-F5344CB8AC3E}">
        <p14:creationId xmlns:p14="http://schemas.microsoft.com/office/powerpoint/2010/main" val="325764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Tx/>
              <a:buNone/>
              <a:defRPr/>
            </a:pPr>
            <a:r>
              <a:rPr lang="en-US" sz="1200" kern="1200" dirty="0" smtClean="0">
                <a:solidFill>
                  <a:schemeClr val="tx1"/>
                </a:solidFill>
                <a:latin typeface="+mn-lt"/>
                <a:ea typeface="+mn-ea"/>
                <a:cs typeface="+mn-cs"/>
              </a:rPr>
              <a:t>When accepting a dispatch to a Mobilization, resources are required to stay until demobilized.  An agency may replace a crew after </a:t>
            </a:r>
            <a:r>
              <a:rPr lang="en-US" sz="1200" u="sng" kern="1200" dirty="0" smtClean="0">
                <a:solidFill>
                  <a:schemeClr val="tx1"/>
                </a:solidFill>
                <a:latin typeface="+mn-lt"/>
                <a:ea typeface="+mn-ea"/>
                <a:cs typeface="+mn-cs"/>
              </a:rPr>
              <a:t>72 hours</a:t>
            </a:r>
            <a:r>
              <a:rPr lang="en-US" sz="1200" kern="1200" dirty="0" smtClean="0">
                <a:solidFill>
                  <a:schemeClr val="tx1"/>
                </a:solidFill>
                <a:latin typeface="+mn-lt"/>
                <a:ea typeface="+mn-ea"/>
                <a:cs typeface="+mn-cs"/>
              </a:rPr>
              <a:t> assigned to an incident.  Although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mobe</a:t>
            </a:r>
            <a:r>
              <a:rPr lang="en-US" sz="1200" kern="1200" baseline="0" dirty="0" smtClean="0">
                <a:solidFill>
                  <a:schemeClr val="tx1"/>
                </a:solidFill>
                <a:latin typeface="+mn-lt"/>
                <a:ea typeface="+mn-ea"/>
                <a:cs typeface="+mn-cs"/>
              </a:rPr>
              <a:t> incidents tend to be short in duration, there are incidents that extend beyond 14 days.  </a:t>
            </a:r>
            <a:r>
              <a:rPr lang="en-US" sz="1200" kern="1200" baseline="0" dirty="0" err="1" smtClean="0">
                <a:solidFill>
                  <a:schemeClr val="tx1"/>
                </a:solidFill>
                <a:latin typeface="+mn-lt"/>
                <a:ea typeface="+mn-ea"/>
                <a:cs typeface="+mn-cs"/>
              </a:rPr>
              <a:t>Mobe</a:t>
            </a:r>
            <a:r>
              <a:rPr lang="en-US" sz="1200" kern="1200" baseline="0" dirty="0" smtClean="0">
                <a:solidFill>
                  <a:schemeClr val="tx1"/>
                </a:solidFill>
                <a:latin typeface="+mn-lt"/>
                <a:ea typeface="+mn-ea"/>
                <a:cs typeface="+mn-cs"/>
              </a:rPr>
              <a:t> resources DO NOT adhere to the Federal or DNR rules and regulations regarding length of assignment or R&amp;R days.</a:t>
            </a:r>
            <a:endParaRPr lang="en-US" sz="1200" kern="1200" dirty="0" smtClean="0">
              <a:solidFill>
                <a:schemeClr val="tx1"/>
              </a:solidFill>
              <a:latin typeface="+mn-lt"/>
              <a:ea typeface="+mn-ea"/>
              <a:cs typeface="+mn-cs"/>
            </a:endParaRPr>
          </a:p>
          <a:p>
            <a:pPr marL="0" indent="0">
              <a:spcBef>
                <a:spcPts val="0"/>
              </a:spcBef>
              <a:buFontTx/>
              <a:buNone/>
              <a:defRPr/>
            </a:pPr>
            <a:endParaRPr lang="en-US" sz="1200" kern="1200" dirty="0" smtClean="0">
              <a:solidFill>
                <a:schemeClr val="tx1"/>
              </a:solidFill>
              <a:latin typeface="+mn-lt"/>
              <a:ea typeface="+mn-ea"/>
              <a:cs typeface="+mn-cs"/>
            </a:endParaRPr>
          </a:p>
          <a:p>
            <a:pPr marL="0" indent="0">
              <a:spcBef>
                <a:spcPts val="0"/>
              </a:spcBef>
              <a:buFontTx/>
              <a:buNone/>
              <a:defRPr/>
            </a:pPr>
            <a:r>
              <a:rPr lang="en-US" sz="1200" kern="1200" dirty="0" smtClean="0">
                <a:solidFill>
                  <a:schemeClr val="tx1"/>
                </a:solidFill>
                <a:latin typeface="+mn-lt"/>
                <a:ea typeface="+mn-ea"/>
                <a:cs typeface="+mn-cs"/>
              </a:rPr>
              <a:t>Notice of intended crew changes must be provided a minimum of 24 hours in advance.  A completed Mobilization Manifest shall be submitted for the incoming resource(s).  Crew change requests/notifications must be made through the incident chain of command and to the Mobilization Representative at the incident.  </a:t>
            </a:r>
            <a:r>
              <a:rPr lang="en-US" sz="1200" i="1" kern="1200" dirty="0" smtClean="0">
                <a:solidFill>
                  <a:schemeClr val="tx1"/>
                </a:solidFill>
                <a:latin typeface="+mn-lt"/>
                <a:ea typeface="+mn-ea"/>
                <a:cs typeface="+mn-cs"/>
              </a:rPr>
              <a:t>Crew changes must be coordinated to occur during unassigned incident time.</a:t>
            </a:r>
          </a:p>
          <a:p>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2"/>
                </a:solidFill>
                <a:latin typeface="+mn-lt"/>
                <a:ea typeface="+mn-ea"/>
                <a:cs typeface="+mn-cs"/>
              </a:rPr>
              <a:t>Crew changes involve the people NOT the apparatus.  Apparatus changes are not allowed without pre-authorization of the mobilization representative.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limitations on reimbursement of costs incurred in</a:t>
            </a:r>
            <a:r>
              <a:rPr lang="en-US" sz="1200" kern="1200" baseline="0" dirty="0" smtClean="0">
                <a:solidFill>
                  <a:schemeClr val="tx1"/>
                </a:solidFill>
                <a:latin typeface="+mn-lt"/>
                <a:ea typeface="+mn-ea"/>
                <a:cs typeface="+mn-cs"/>
              </a:rPr>
              <a:t> making crew changes.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(Section 7 &amp; 16)</a:t>
            </a:r>
          </a:p>
          <a:p>
            <a:endParaRPr lang="en-US" sz="1200" kern="1200" baseline="0" dirty="0" smtClean="0">
              <a:solidFill>
                <a:schemeClr val="tx1"/>
              </a:solidFill>
              <a:latin typeface="+mn-lt"/>
              <a:ea typeface="+mn-ea"/>
              <a:cs typeface="+mn-cs"/>
            </a:endParaRPr>
          </a:p>
          <a:p>
            <a:pPr>
              <a:buNone/>
            </a:pPr>
            <a:r>
              <a:rPr lang="en-US" sz="1200" b="1" kern="1200" dirty="0" smtClean="0">
                <a:solidFill>
                  <a:schemeClr val="tx1"/>
                </a:solidFill>
                <a:latin typeface="+mn-lt"/>
                <a:ea typeface="+mn-ea"/>
                <a:cs typeface="+mn-cs"/>
              </a:rPr>
              <a:t>Per Diem &amp; Accommodations</a:t>
            </a:r>
          </a:p>
          <a:p>
            <a:pPr marL="0" indent="0">
              <a:spcBef>
                <a:spcPts val="0"/>
              </a:spcBef>
              <a:buFontTx/>
              <a:buNone/>
              <a:defRPr/>
            </a:pPr>
            <a:r>
              <a:rPr lang="en-US" sz="1200" kern="1200" dirty="0" smtClean="0">
                <a:solidFill>
                  <a:schemeClr val="tx1"/>
                </a:solidFill>
                <a:latin typeface="+mn-lt"/>
                <a:ea typeface="+mn-ea"/>
                <a:cs typeface="+mn-cs"/>
              </a:rPr>
              <a:t>Resources are expected to be self-sufficient for up to 24 hours depending on the conditions of the incident.  After 24 hours, resources may submit per diem claims </a:t>
            </a:r>
            <a:r>
              <a:rPr lang="en-US" sz="1200" u="sng" kern="1200" dirty="0" smtClean="0">
                <a:solidFill>
                  <a:schemeClr val="tx1"/>
                </a:solidFill>
                <a:latin typeface="+mn-lt"/>
                <a:ea typeface="+mn-ea"/>
                <a:cs typeface="+mn-cs"/>
              </a:rPr>
              <a:t>only for those meals that are not available at camp</a:t>
            </a:r>
            <a:r>
              <a:rPr lang="en-US" sz="1200" kern="1200" dirty="0" smtClean="0">
                <a:solidFill>
                  <a:schemeClr val="tx1"/>
                </a:solidFill>
                <a:latin typeface="+mn-lt"/>
                <a:ea typeface="+mn-ea"/>
                <a:cs typeface="+mn-cs"/>
              </a:rPr>
              <a:t>.</a:t>
            </a:r>
          </a:p>
          <a:p>
            <a:pPr marL="0" indent="0">
              <a:spcBef>
                <a:spcPts val="0"/>
              </a:spcBef>
              <a:buFontTx/>
              <a:buNone/>
              <a:defRPr/>
            </a:pPr>
            <a:endParaRPr lang="en-US" sz="1200" kern="1200" dirty="0" smtClean="0">
              <a:solidFill>
                <a:schemeClr val="tx1"/>
              </a:solidFill>
              <a:latin typeface="+mn-lt"/>
              <a:ea typeface="+mn-ea"/>
              <a:cs typeface="+mn-cs"/>
            </a:endParaRPr>
          </a:p>
          <a:p>
            <a:pPr marL="0" indent="0">
              <a:spcBef>
                <a:spcPts val="0"/>
              </a:spcBef>
              <a:buFontTx/>
              <a:buNone/>
              <a:defRPr/>
            </a:pPr>
            <a:r>
              <a:rPr lang="en-US" sz="1200" kern="1200" dirty="0" smtClean="0">
                <a:solidFill>
                  <a:schemeClr val="tx1"/>
                </a:solidFill>
                <a:latin typeface="+mn-lt"/>
                <a:ea typeface="+mn-ea"/>
                <a:cs typeface="+mn-cs"/>
              </a:rPr>
              <a:t>Established camp accommodations for housing, feeding, and support of state mobilized personnel shall be used when provided.  Alternate accommodations may be utilized at the expense of the user.  </a:t>
            </a:r>
            <a:r>
              <a:rPr lang="en-US" sz="1200" u="sng" kern="1200" dirty="0" smtClean="0">
                <a:solidFill>
                  <a:schemeClr val="tx1"/>
                </a:solidFill>
                <a:latin typeface="+mn-lt"/>
                <a:ea typeface="+mn-ea"/>
                <a:cs typeface="+mn-cs"/>
              </a:rPr>
              <a:t>The costs for alternative accommodations are not reimbursable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(Section 18)</a:t>
            </a:r>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10</a:t>
            </a:fld>
            <a:endParaRPr lang="en-US"/>
          </a:p>
        </p:txBody>
      </p:sp>
    </p:spTree>
    <p:extLst>
      <p:ext uri="{BB962C8B-B14F-4D97-AF65-F5344CB8AC3E}">
        <p14:creationId xmlns:p14="http://schemas.microsoft.com/office/powerpoint/2010/main" val="282130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interface operations, FFs will need complete structural PPE in addition to the items above.</a:t>
            </a:r>
          </a:p>
          <a:p>
            <a:endParaRPr lang="en-US" baseline="0" dirty="0" smtClean="0"/>
          </a:p>
          <a:p>
            <a:r>
              <a:rPr lang="en-US" baseline="0" dirty="0" smtClean="0"/>
              <a:t>See Appendix K of the Plan for a complete list of items to include in your kit.  This is not a vacation.  DO NOT bring lawn chairs, hammocks, electronics, etc.</a:t>
            </a:r>
          </a:p>
          <a:p>
            <a:endParaRPr lang="en-US" baseline="0" dirty="0" smtClean="0"/>
          </a:p>
          <a:p>
            <a:r>
              <a:rPr lang="en-US" baseline="0" dirty="0" smtClean="0"/>
              <a:t>Personal Hygiene and Care:</a:t>
            </a:r>
          </a:p>
          <a:p>
            <a:pPr marL="457200" indent="-228600">
              <a:buFont typeface="Arial" pitchFamily="34" charset="0"/>
              <a:buChar char="•"/>
            </a:pPr>
            <a:r>
              <a:rPr lang="en-US" dirty="0" smtClean="0"/>
              <a:t>Show</a:t>
            </a:r>
            <a:r>
              <a:rPr lang="en-US" baseline="0" dirty="0" smtClean="0"/>
              <a:t>er facilities may not be immediately available for personnel.</a:t>
            </a:r>
          </a:p>
          <a:p>
            <a:pPr marL="457200" indent="-228600">
              <a:buFont typeface="Arial" pitchFamily="34" charset="0"/>
              <a:buChar char="•"/>
            </a:pPr>
            <a:r>
              <a:rPr lang="en-US" baseline="0" dirty="0" smtClean="0"/>
              <a:t>When available, please use them.</a:t>
            </a:r>
          </a:p>
          <a:p>
            <a:pPr marL="457200" indent="-228600">
              <a:buFont typeface="Arial" pitchFamily="34" charset="0"/>
              <a:buChar char="•"/>
            </a:pPr>
            <a:r>
              <a:rPr lang="en-US" baseline="0" dirty="0" smtClean="0"/>
              <a:t>Wash your hands before each meal.</a:t>
            </a:r>
          </a:p>
          <a:p>
            <a:pPr marL="457200" indent="-228600">
              <a:buFont typeface="Arial" pitchFamily="34" charset="0"/>
              <a:buChar char="•"/>
            </a:pPr>
            <a:r>
              <a:rPr lang="en-US" baseline="0" dirty="0" smtClean="0"/>
              <a:t>Stay hydrated – avoid caffeinated beverages.</a:t>
            </a:r>
            <a:endParaRPr lang="en-US" dirty="0" smtClean="0"/>
          </a:p>
          <a:p>
            <a:endParaRPr lang="en-US" dirty="0"/>
          </a:p>
        </p:txBody>
      </p:sp>
      <p:sp>
        <p:nvSpPr>
          <p:cNvPr id="4" name="Slide Number Placeholder 3"/>
          <p:cNvSpPr>
            <a:spLocks noGrp="1"/>
          </p:cNvSpPr>
          <p:nvPr>
            <p:ph type="sldNum" sz="quarter" idx="10"/>
          </p:nvPr>
        </p:nvSpPr>
        <p:spPr/>
        <p:txBody>
          <a:bodyPr/>
          <a:lstStyle/>
          <a:p>
            <a:fld id="{A13F437F-D8F8-4D61-BC20-F4E2A2470729}" type="slidenum">
              <a:rPr lang="en-US" smtClean="0"/>
              <a:t>11</a:t>
            </a:fld>
            <a:endParaRPr lang="en-US"/>
          </a:p>
        </p:txBody>
      </p:sp>
    </p:spTree>
    <p:extLst>
      <p:ext uri="{BB962C8B-B14F-4D97-AF65-F5344CB8AC3E}">
        <p14:creationId xmlns:p14="http://schemas.microsoft.com/office/powerpoint/2010/main" val="401578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10F12-81BA-400F-AC06-88D3C382B6F9}"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3615125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F4D78-3337-4FC9-A8E5-4C2869B10D5E}"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75058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4813D-70A6-47B8-8584-F5DC765DCA60}"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306992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BA817-D8A1-4048-838A-FECA82ED0FCF}"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342613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F547B-AE7E-4593-9540-787CEB411DB5}" type="datetime1">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61159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C8BBBD-5D6D-4F7F-86CB-386090595E8D}" type="datetime1">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345749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93C66-831A-4877-9B20-571D3BE2C408}" type="datetime1">
              <a:rPr lang="en-US" smtClean="0"/>
              <a:t>4/4/2016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344274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601D80-56C9-4122-AFA9-C97E22C22D46}" type="datetime1">
              <a:rPr lang="en-US" smtClean="0"/>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305320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F5FBD-93AD-4C56-ABCF-FBCCADF73C3B}" type="datetime1">
              <a:rPr lang="en-US" smtClean="0"/>
              <a:t>4/4/2016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186548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62200"/>
            <a:ext cx="3008313" cy="3763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A1DCF-A76F-4E64-9E40-C54DD0AA6FEA}" type="datetime1">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166423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CEE99-A136-44A2-949A-36C365ACF10D}" type="datetime1">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C9D75-DCBD-4878-97EB-36D71ACDEB87}" type="slidenum">
              <a:rPr lang="en-US" smtClean="0"/>
              <a:t>‹#›</a:t>
            </a:fld>
            <a:endParaRPr lang="en-US"/>
          </a:p>
        </p:txBody>
      </p:sp>
    </p:spTree>
    <p:extLst>
      <p:ext uri="{BB962C8B-B14F-4D97-AF65-F5344CB8AC3E}">
        <p14:creationId xmlns:p14="http://schemas.microsoft.com/office/powerpoint/2010/main" val="267261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7E406-9512-4ECA-B740-95B0D22C4135}" type="datetime1">
              <a:rPr lang="en-US" smtClean="0"/>
              <a:t>4/4/2016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C9D75-DCBD-4878-97EB-36D71ACDEB87}" type="slidenum">
              <a:rPr lang="en-US" smtClean="0"/>
              <a:t>‹#›</a:t>
            </a:fld>
            <a:endParaRPr lang="en-US"/>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1246531"/>
          </a:xfrm>
          <a:prstGeom prst="rect">
            <a:avLst/>
          </a:prstGeom>
        </p:spPr>
      </p:pic>
    </p:spTree>
    <p:extLst>
      <p:ext uri="{BB962C8B-B14F-4D97-AF65-F5344CB8AC3E}">
        <p14:creationId xmlns:p14="http://schemas.microsoft.com/office/powerpoint/2010/main" val="1951787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FPBMobe@wsp.w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sp.wa.gov/fire/mobilization.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RIT225\Desktop\Banner Files\Untitl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154462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71601" y="4724400"/>
            <a:ext cx="6400800" cy="1447800"/>
          </a:xfrm>
        </p:spPr>
        <p:txBody>
          <a:bodyPr/>
          <a:lstStyle/>
          <a:p>
            <a:endParaRPr lang="en-US" dirty="0" smtClean="0"/>
          </a:p>
          <a:p>
            <a:r>
              <a:rPr lang="en-US" sz="1200" dirty="0" smtClean="0">
                <a:solidFill>
                  <a:schemeClr val="tx1"/>
                </a:solidFill>
              </a:rPr>
              <a:t>Stickpin Fire – Ferry County – August 2015</a:t>
            </a:r>
          </a:p>
          <a:p>
            <a:r>
              <a:rPr lang="en-US" dirty="0" smtClean="0">
                <a:solidFill>
                  <a:schemeClr val="tx1"/>
                </a:solidFill>
              </a:rPr>
              <a:t>Mobilization Awareness Training</a:t>
            </a:r>
            <a:endParaRPr lang="en-US" dirty="0">
              <a:solidFill>
                <a:schemeClr val="tx1"/>
              </a:solidFill>
            </a:endParaRPr>
          </a:p>
        </p:txBody>
      </p:sp>
      <p:pic>
        <p:nvPicPr>
          <p:cNvPr id="4098" name="Picture 2" descr="C:\Users\EHER225\AppData\Local\Microsoft\Windows\Temporary Internet Files\Content.Outlook\2BA2JG6Y\2015 08.14 DSC_0128 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8915" y="2133600"/>
            <a:ext cx="5186172" cy="318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50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a:t>Length of Assignment</a:t>
            </a:r>
          </a:p>
          <a:p>
            <a:pPr marL="457200" indent="-228600">
              <a:spcBef>
                <a:spcPts val="480"/>
              </a:spcBef>
              <a:defRPr/>
            </a:pPr>
            <a:r>
              <a:rPr lang="en-US" sz="2000" dirty="0"/>
              <a:t>Initial Attack and Immediate Need resources are usually released within 12-36 hours.</a:t>
            </a:r>
          </a:p>
          <a:p>
            <a:pPr marL="457200" indent="-228600">
              <a:spcBef>
                <a:spcPts val="0"/>
              </a:spcBef>
              <a:defRPr/>
            </a:pPr>
            <a:r>
              <a:rPr lang="en-US" sz="2000" dirty="0"/>
              <a:t>Minimum time commitment of 72 hours.</a:t>
            </a:r>
          </a:p>
          <a:p>
            <a:pPr marL="457200" indent="-228600">
              <a:spcBef>
                <a:spcPts val="0"/>
              </a:spcBef>
              <a:defRPr/>
            </a:pPr>
            <a:r>
              <a:rPr lang="en-US" sz="2000" dirty="0"/>
              <a:t>Crew changes require 24 hour advanced notice and must be approved by the Strike Team Leader.</a:t>
            </a:r>
          </a:p>
          <a:p>
            <a:pPr marL="457200" indent="-228600">
              <a:spcBef>
                <a:spcPts val="0"/>
              </a:spcBef>
              <a:defRPr/>
            </a:pPr>
            <a:r>
              <a:rPr lang="en-US" sz="2000" dirty="0"/>
              <a:t>Resources are expected to be self-sufficient for up to 24 hours depending on the conditions of the incident</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10</a:t>
            </a:fld>
            <a:endParaRPr lang="en-US"/>
          </a:p>
        </p:txBody>
      </p:sp>
    </p:spTree>
    <p:extLst>
      <p:ext uri="{BB962C8B-B14F-4D97-AF65-F5344CB8AC3E}">
        <p14:creationId xmlns:p14="http://schemas.microsoft.com/office/powerpoint/2010/main" val="427217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a:t>Travel Kit</a:t>
            </a:r>
          </a:p>
          <a:p>
            <a:pPr>
              <a:buNone/>
            </a:pPr>
            <a:r>
              <a:rPr lang="en-US" sz="2000" dirty="0"/>
              <a:t>Required for a wildland assignment:</a:t>
            </a:r>
          </a:p>
          <a:p>
            <a:pPr marL="457200" indent="-228600">
              <a:spcBef>
                <a:spcPts val="0"/>
              </a:spcBef>
              <a:defRPr/>
            </a:pPr>
            <a:r>
              <a:rPr lang="en-US" sz="2000" dirty="0"/>
              <a:t>Fire shelter (new generation)</a:t>
            </a:r>
          </a:p>
          <a:p>
            <a:pPr marL="457200" indent="-228600">
              <a:spcBef>
                <a:spcPts val="0"/>
              </a:spcBef>
              <a:defRPr/>
            </a:pPr>
            <a:r>
              <a:rPr lang="en-US" sz="2000" dirty="0"/>
              <a:t>Flame resistant clothing (shirt and trousers)</a:t>
            </a:r>
          </a:p>
          <a:p>
            <a:pPr marL="457200" indent="-228600">
              <a:spcBef>
                <a:spcPts val="0"/>
              </a:spcBef>
              <a:defRPr/>
            </a:pPr>
            <a:r>
              <a:rPr lang="en-US" sz="2000" dirty="0"/>
              <a:t>Helmet with chinstrap and headlight clips</a:t>
            </a:r>
          </a:p>
          <a:p>
            <a:pPr marL="457200" indent="-228600">
              <a:spcBef>
                <a:spcPts val="0"/>
              </a:spcBef>
              <a:defRPr/>
            </a:pPr>
            <a:r>
              <a:rPr lang="en-US" sz="2000" dirty="0"/>
              <a:t>Eye protection</a:t>
            </a:r>
          </a:p>
          <a:p>
            <a:pPr marL="457200" indent="-228600">
              <a:spcBef>
                <a:spcPts val="0"/>
              </a:spcBef>
              <a:defRPr/>
            </a:pPr>
            <a:r>
              <a:rPr lang="en-US" sz="2000" dirty="0"/>
              <a:t>Leather boots (8” lace up)</a:t>
            </a:r>
          </a:p>
          <a:p>
            <a:pPr marL="457200" indent="-228600">
              <a:spcBef>
                <a:spcPts val="0"/>
              </a:spcBef>
              <a:defRPr/>
            </a:pPr>
            <a:r>
              <a:rPr lang="en-US" sz="2000" dirty="0"/>
              <a:t>Small backpack or web gear for working on the </a:t>
            </a:r>
            <a:r>
              <a:rPr lang="en-US" sz="2000" dirty="0" err="1"/>
              <a:t>fireline</a:t>
            </a:r>
            <a:endParaRPr lang="en-US" sz="2000" dirty="0"/>
          </a:p>
          <a:p>
            <a:pPr marL="457200" indent="-228600">
              <a:spcBef>
                <a:spcPts val="0"/>
              </a:spcBef>
              <a:defRPr/>
            </a:pPr>
            <a:r>
              <a:rPr lang="en-US" sz="2000" dirty="0" smtClean="0"/>
              <a:t>Watch</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11</a:t>
            </a:fld>
            <a:endParaRPr lang="en-US"/>
          </a:p>
        </p:txBody>
      </p:sp>
    </p:spTree>
    <p:extLst>
      <p:ext uri="{BB962C8B-B14F-4D97-AF65-F5344CB8AC3E}">
        <p14:creationId xmlns:p14="http://schemas.microsoft.com/office/powerpoint/2010/main" val="289999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a:t>Social Media</a:t>
            </a:r>
          </a:p>
          <a:p>
            <a:pPr marL="0" indent="0">
              <a:buNone/>
            </a:pPr>
            <a:r>
              <a:rPr lang="en-US" sz="2000" dirty="0"/>
              <a:t>Mobilized personnel must follow both home agency guidelines and IMT directions regarding the use of social media.</a:t>
            </a:r>
          </a:p>
          <a:p>
            <a:pPr>
              <a:buNone/>
            </a:pPr>
            <a:r>
              <a:rPr lang="en-US" sz="2000" dirty="0"/>
              <a:t>Remember social media can:</a:t>
            </a:r>
          </a:p>
          <a:p>
            <a:pPr marL="457200" indent="-228600">
              <a:spcBef>
                <a:spcPts val="0"/>
              </a:spcBef>
              <a:defRPr/>
            </a:pPr>
            <a:r>
              <a:rPr lang="en-US" sz="2000" dirty="0"/>
              <a:t>Generate destructive rumors amongst the affected population.</a:t>
            </a:r>
          </a:p>
          <a:p>
            <a:pPr marL="457200" indent="-228600">
              <a:spcBef>
                <a:spcPts val="0"/>
              </a:spcBef>
              <a:defRPr/>
            </a:pPr>
            <a:r>
              <a:rPr lang="en-US" sz="2000" dirty="0"/>
              <a:t>Expose the responder to legal risk.</a:t>
            </a:r>
          </a:p>
          <a:p>
            <a:pPr marL="457200" indent="-228600">
              <a:spcBef>
                <a:spcPts val="0"/>
              </a:spcBef>
              <a:defRPr/>
            </a:pPr>
            <a:r>
              <a:rPr lang="en-US" sz="2000" dirty="0"/>
              <a:t>Facilitate the unauthorized release of information before affected parties have been contacted by authorities</a:t>
            </a:r>
            <a:r>
              <a:rPr lang="en-US" sz="2000" dirty="0" smtClean="0"/>
              <a:t>.</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7" y="4648200"/>
            <a:ext cx="73882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82C9D75-DCBD-4878-97EB-36D71ACDEB87}" type="slidenum">
              <a:rPr lang="en-US" smtClean="0"/>
              <a:t>12</a:t>
            </a:fld>
            <a:endParaRPr lang="en-US"/>
          </a:p>
        </p:txBody>
      </p:sp>
    </p:spTree>
    <p:extLst>
      <p:ext uri="{BB962C8B-B14F-4D97-AF65-F5344CB8AC3E}">
        <p14:creationId xmlns:p14="http://schemas.microsoft.com/office/powerpoint/2010/main" val="147370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en-US" sz="3800" b="1" cap="small" dirty="0"/>
              <a:t>Mobilized Apparatus/Equipment </a:t>
            </a:r>
            <a:r>
              <a:rPr lang="en-US" sz="3800" b="1" cap="small" dirty="0" smtClean="0"/>
              <a:t>–</a:t>
            </a:r>
          </a:p>
          <a:p>
            <a:pPr>
              <a:buNone/>
            </a:pPr>
            <a:endParaRPr lang="en-US" b="1" dirty="0" smtClean="0"/>
          </a:p>
          <a:p>
            <a:pPr marL="0" indent="0">
              <a:spcBef>
                <a:spcPts val="0"/>
              </a:spcBef>
              <a:buNone/>
              <a:defRPr/>
            </a:pPr>
            <a:r>
              <a:rPr lang="en-US" b="1" dirty="0" smtClean="0"/>
              <a:t>Typing</a:t>
            </a:r>
            <a:endParaRPr lang="en-US" b="1" dirty="0"/>
          </a:p>
          <a:p>
            <a:pPr marL="457200" indent="-228600">
              <a:spcBef>
                <a:spcPts val="480"/>
              </a:spcBef>
              <a:defRPr/>
            </a:pPr>
            <a:r>
              <a:rPr lang="en-US" dirty="0"/>
              <a:t>Apparatus typing is established by NWCG.</a:t>
            </a:r>
          </a:p>
          <a:p>
            <a:pPr marL="457200" indent="-228600">
              <a:spcBef>
                <a:spcPts val="0"/>
              </a:spcBef>
              <a:defRPr/>
            </a:pPr>
            <a:endParaRPr lang="en-US" dirty="0"/>
          </a:p>
          <a:p>
            <a:pPr marL="0" indent="0">
              <a:spcBef>
                <a:spcPts val="0"/>
              </a:spcBef>
              <a:buNone/>
              <a:defRPr/>
            </a:pPr>
            <a:r>
              <a:rPr lang="en-US" b="1" dirty="0"/>
              <a:t>Resource Configuration</a:t>
            </a:r>
          </a:p>
          <a:p>
            <a:pPr marL="457200" indent="-228600">
              <a:spcBef>
                <a:spcPts val="480"/>
              </a:spcBef>
              <a:defRPr/>
            </a:pPr>
            <a:r>
              <a:rPr lang="en-US" dirty="0"/>
              <a:t>Single Resource</a:t>
            </a:r>
          </a:p>
          <a:p>
            <a:pPr marL="457200" indent="-228600">
              <a:spcBef>
                <a:spcPts val="0"/>
              </a:spcBef>
              <a:defRPr/>
            </a:pPr>
            <a:r>
              <a:rPr lang="en-US" dirty="0"/>
              <a:t>Strike Team</a:t>
            </a:r>
          </a:p>
          <a:p>
            <a:pPr marL="457200" indent="-228600">
              <a:spcBef>
                <a:spcPts val="0"/>
              </a:spcBef>
              <a:defRPr/>
            </a:pPr>
            <a:r>
              <a:rPr lang="en-US" dirty="0"/>
              <a:t>Task Force</a:t>
            </a:r>
          </a:p>
          <a:p>
            <a:pPr marL="457200" indent="-228600">
              <a:spcBef>
                <a:spcPts val="0"/>
              </a:spcBef>
              <a:defRPr/>
            </a:pPr>
            <a:endParaRPr lang="en-US" dirty="0"/>
          </a:p>
          <a:p>
            <a:pPr>
              <a:buNone/>
            </a:pPr>
            <a:r>
              <a:rPr lang="en-US" b="1" dirty="0"/>
              <a:t>Contract Engines</a:t>
            </a:r>
            <a:endParaRPr lang="en-US" dirty="0"/>
          </a:p>
          <a:p>
            <a:pPr marL="457200" indent="-228600">
              <a:spcBef>
                <a:spcPts val="480"/>
              </a:spcBef>
              <a:defRPr/>
            </a:pPr>
            <a:r>
              <a:rPr lang="en-US" dirty="0"/>
              <a:t>One contract engine may be assigned to each strike team.</a:t>
            </a:r>
          </a:p>
          <a:p>
            <a:pPr marL="457200" indent="-228600">
              <a:spcBef>
                <a:spcPts val="0"/>
              </a:spcBef>
              <a:defRPr/>
            </a:pPr>
            <a:r>
              <a:rPr lang="en-US" dirty="0"/>
              <a:t>Contract engines will meet the strike teams at the incident.</a:t>
            </a:r>
          </a:p>
          <a:p>
            <a:pPr marL="457200" indent="-228600">
              <a:spcBef>
                <a:spcPts val="0"/>
              </a:spcBef>
              <a:defRPr/>
            </a:pPr>
            <a:r>
              <a:rPr lang="en-US" dirty="0"/>
              <a:t>Contract engines complete only an equipment shift ticket, CTRs are not required for personnel.</a:t>
            </a:r>
          </a:p>
          <a:p>
            <a:pPr marL="457200" indent="-228600">
              <a:spcBef>
                <a:spcPts val="0"/>
              </a:spcBef>
              <a:defRPr/>
            </a:pPr>
            <a:r>
              <a:rPr lang="en-US" dirty="0"/>
              <a:t>Contract engine request numbers will be separate from the strike teams</a:t>
            </a:r>
            <a:r>
              <a:rPr lang="en-US" dirty="0" smtClean="0"/>
              <a:t>.</a:t>
            </a:r>
            <a:endParaRPr lang="en-US" dirty="0"/>
          </a:p>
        </p:txBody>
      </p:sp>
      <p:sp>
        <p:nvSpPr>
          <p:cNvPr id="3" name="Slide Number Placeholder 2"/>
          <p:cNvSpPr>
            <a:spLocks noGrp="1"/>
          </p:cNvSpPr>
          <p:nvPr>
            <p:ph type="sldNum" sz="quarter" idx="12"/>
          </p:nvPr>
        </p:nvSpPr>
        <p:spPr/>
        <p:txBody>
          <a:bodyPr/>
          <a:lstStyle/>
          <a:p>
            <a:fld id="{682C9D75-DCBD-4878-97EB-36D71ACDEB87}" type="slidenum">
              <a:rPr lang="en-US" smtClean="0"/>
              <a:t>13</a:t>
            </a:fld>
            <a:endParaRPr lang="en-US"/>
          </a:p>
        </p:txBody>
      </p:sp>
    </p:spTree>
    <p:extLst>
      <p:ext uri="{BB962C8B-B14F-4D97-AF65-F5344CB8AC3E}">
        <p14:creationId xmlns:p14="http://schemas.microsoft.com/office/powerpoint/2010/main" val="23091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400" b="1" cap="small" dirty="0"/>
              <a:t>Command &amp; Support Structure –</a:t>
            </a:r>
          </a:p>
          <a:p>
            <a:pPr marL="457200" indent="-228600">
              <a:spcBef>
                <a:spcPts val="480"/>
              </a:spcBef>
              <a:defRPr/>
            </a:pPr>
            <a:r>
              <a:rPr lang="en-US" sz="2000" dirty="0"/>
              <a:t>The SFMO will assign an appropriate level of incident management to each mobilization incident.</a:t>
            </a:r>
          </a:p>
          <a:p>
            <a:pPr marL="457200" indent="-228600">
              <a:spcBef>
                <a:spcPts val="0"/>
              </a:spcBef>
              <a:defRPr/>
            </a:pPr>
            <a:r>
              <a:rPr lang="en-US" sz="2000" dirty="0"/>
              <a:t>All responding fire service resources should be trained to the ICS-100 level at a minimum.</a:t>
            </a:r>
          </a:p>
          <a:p>
            <a:pPr marL="457200" indent="-228600">
              <a:spcBef>
                <a:spcPts val="0"/>
              </a:spcBef>
              <a:defRPr/>
            </a:pPr>
            <a:r>
              <a:rPr lang="en-US" sz="2000" dirty="0"/>
              <a:t>Span of control for any supervisor is considered 3-7 subordinates and optimally does not exceed 5</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14</a:t>
            </a:fld>
            <a:endParaRPr lang="en-US"/>
          </a:p>
        </p:txBody>
      </p:sp>
    </p:spTree>
    <p:extLst>
      <p:ext uri="{BB962C8B-B14F-4D97-AF65-F5344CB8AC3E}">
        <p14:creationId xmlns:p14="http://schemas.microsoft.com/office/powerpoint/2010/main" val="74818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2000" b="1" dirty="0"/>
              <a:t>IMT Sections/Positions</a:t>
            </a:r>
          </a:p>
          <a:p>
            <a:pPr marL="457200" indent="-228600">
              <a:spcBef>
                <a:spcPts val="480"/>
              </a:spcBef>
              <a:defRPr/>
            </a:pPr>
            <a:r>
              <a:rPr lang="en-US" sz="2000" dirty="0"/>
              <a:t>Command &amp; General Staff</a:t>
            </a:r>
          </a:p>
          <a:p>
            <a:pPr marL="857250" lvl="1" indent="-228600">
              <a:spcBef>
                <a:spcPts val="480"/>
              </a:spcBef>
              <a:defRPr/>
            </a:pPr>
            <a:r>
              <a:rPr lang="en-US" sz="1600" dirty="0"/>
              <a:t>IC</a:t>
            </a:r>
          </a:p>
          <a:p>
            <a:pPr marL="857250" lvl="1" indent="-228600">
              <a:spcBef>
                <a:spcPts val="480"/>
              </a:spcBef>
              <a:defRPr/>
            </a:pPr>
            <a:r>
              <a:rPr lang="en-US" sz="1600" dirty="0"/>
              <a:t>PIO</a:t>
            </a:r>
          </a:p>
          <a:p>
            <a:pPr marL="857250" lvl="1" indent="-228600">
              <a:spcBef>
                <a:spcPts val="480"/>
              </a:spcBef>
              <a:defRPr/>
            </a:pPr>
            <a:r>
              <a:rPr lang="en-US" sz="1600" dirty="0"/>
              <a:t>SOF</a:t>
            </a:r>
          </a:p>
          <a:p>
            <a:pPr marL="857250" lvl="1" indent="-228600">
              <a:spcBef>
                <a:spcPts val="480"/>
              </a:spcBef>
              <a:defRPr/>
            </a:pPr>
            <a:r>
              <a:rPr lang="en-US" sz="1600" dirty="0"/>
              <a:t>LOFR</a:t>
            </a:r>
          </a:p>
          <a:p>
            <a:pPr marL="857250" lvl="1" indent="-228600">
              <a:spcBef>
                <a:spcPts val="480"/>
              </a:spcBef>
              <a:defRPr/>
            </a:pPr>
            <a:endParaRPr lang="en-US" sz="1600" dirty="0"/>
          </a:p>
          <a:p>
            <a:pPr marL="457200" indent="-228600">
              <a:spcBef>
                <a:spcPts val="0"/>
              </a:spcBef>
              <a:defRPr/>
            </a:pPr>
            <a:r>
              <a:rPr lang="en-US" sz="2000" dirty="0"/>
              <a:t>Finance/Administration Section</a:t>
            </a:r>
          </a:p>
          <a:p>
            <a:pPr marL="857250" lvl="1" indent="-228600">
              <a:spcBef>
                <a:spcPts val="0"/>
              </a:spcBef>
              <a:defRPr/>
            </a:pPr>
            <a:r>
              <a:rPr lang="en-US" sz="1600" dirty="0"/>
              <a:t>Time Unit</a:t>
            </a:r>
          </a:p>
          <a:p>
            <a:pPr marL="857250" lvl="1" indent="-228600">
              <a:spcBef>
                <a:spcPts val="0"/>
              </a:spcBef>
              <a:defRPr/>
            </a:pPr>
            <a:r>
              <a:rPr lang="en-US" sz="1600" dirty="0"/>
              <a:t>Procurement Unit</a:t>
            </a:r>
          </a:p>
          <a:p>
            <a:pPr marL="857250" lvl="1" indent="-228600">
              <a:spcBef>
                <a:spcPts val="0"/>
              </a:spcBef>
              <a:defRPr/>
            </a:pPr>
            <a:r>
              <a:rPr lang="en-US" sz="1600" dirty="0"/>
              <a:t>Compensation/Claims Unit</a:t>
            </a:r>
          </a:p>
          <a:p>
            <a:pPr marL="857250" lvl="1" indent="-228600">
              <a:spcBef>
                <a:spcPts val="0"/>
              </a:spcBef>
              <a:defRPr/>
            </a:pPr>
            <a:endParaRPr lang="en-US" sz="1600" dirty="0"/>
          </a:p>
          <a:p>
            <a:pPr marL="457200" indent="-228600">
              <a:spcBef>
                <a:spcPts val="0"/>
              </a:spcBef>
              <a:defRPr/>
            </a:pPr>
            <a:r>
              <a:rPr lang="en-US" sz="2000" dirty="0"/>
              <a:t>Planning Section</a:t>
            </a:r>
          </a:p>
          <a:p>
            <a:pPr marL="857250" lvl="1" indent="-228600">
              <a:spcBef>
                <a:spcPts val="0"/>
              </a:spcBef>
              <a:defRPr/>
            </a:pPr>
            <a:r>
              <a:rPr lang="en-US" sz="1600" dirty="0"/>
              <a:t>Resource Unit</a:t>
            </a:r>
          </a:p>
          <a:p>
            <a:pPr marL="857250" lvl="1" indent="-228600">
              <a:spcBef>
                <a:spcPts val="0"/>
              </a:spcBef>
              <a:defRPr/>
            </a:pPr>
            <a:r>
              <a:rPr lang="en-US" sz="1600" dirty="0"/>
              <a:t>Situation Unit</a:t>
            </a:r>
          </a:p>
          <a:p>
            <a:pPr marL="857250" lvl="1" indent="-228600">
              <a:spcBef>
                <a:spcPts val="0"/>
              </a:spcBef>
              <a:defRPr/>
            </a:pPr>
            <a:r>
              <a:rPr lang="en-US" sz="1600" dirty="0"/>
              <a:t>Documentation </a:t>
            </a:r>
            <a:r>
              <a:rPr lang="en-US" sz="1600" dirty="0" smtClean="0"/>
              <a:t>Unit</a:t>
            </a:r>
            <a:endParaRPr lang="en-US" sz="1600" dirty="0"/>
          </a:p>
        </p:txBody>
      </p:sp>
      <p:sp>
        <p:nvSpPr>
          <p:cNvPr id="3" name="Slide Number Placeholder 2"/>
          <p:cNvSpPr>
            <a:spLocks noGrp="1"/>
          </p:cNvSpPr>
          <p:nvPr>
            <p:ph type="sldNum" sz="quarter" idx="12"/>
          </p:nvPr>
        </p:nvSpPr>
        <p:spPr/>
        <p:txBody>
          <a:bodyPr/>
          <a:lstStyle/>
          <a:p>
            <a:fld id="{682C9D75-DCBD-4878-97EB-36D71ACDEB87}" type="slidenum">
              <a:rPr lang="en-US" smtClean="0"/>
              <a:t>15</a:t>
            </a:fld>
            <a:endParaRPr lang="en-US"/>
          </a:p>
        </p:txBody>
      </p:sp>
    </p:spTree>
    <p:extLst>
      <p:ext uri="{BB962C8B-B14F-4D97-AF65-F5344CB8AC3E}">
        <p14:creationId xmlns:p14="http://schemas.microsoft.com/office/powerpoint/2010/main" val="171704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000" b="1" dirty="0"/>
              <a:t>IMT Sections/Positions</a:t>
            </a:r>
          </a:p>
          <a:p>
            <a:pPr marL="457200" indent="-228600">
              <a:spcBef>
                <a:spcPts val="480"/>
              </a:spcBef>
              <a:defRPr/>
            </a:pPr>
            <a:r>
              <a:rPr lang="en-US" sz="2000" dirty="0"/>
              <a:t>Logistics Section</a:t>
            </a:r>
          </a:p>
          <a:p>
            <a:pPr marL="857250" lvl="1" indent="-228600">
              <a:spcBef>
                <a:spcPts val="0"/>
              </a:spcBef>
              <a:defRPr/>
            </a:pPr>
            <a:r>
              <a:rPr lang="en-US" sz="1600" dirty="0"/>
              <a:t>Communications Unit</a:t>
            </a:r>
          </a:p>
          <a:p>
            <a:pPr marL="857250" lvl="1" indent="-228600">
              <a:spcBef>
                <a:spcPts val="0"/>
              </a:spcBef>
              <a:defRPr/>
            </a:pPr>
            <a:r>
              <a:rPr lang="en-US" sz="1600" dirty="0"/>
              <a:t>Medical Unit</a:t>
            </a:r>
          </a:p>
          <a:p>
            <a:pPr marL="857250" lvl="1" indent="-228600">
              <a:spcBef>
                <a:spcPts val="0"/>
              </a:spcBef>
              <a:defRPr/>
            </a:pPr>
            <a:r>
              <a:rPr lang="en-US" sz="1600" dirty="0"/>
              <a:t>Supply Unit</a:t>
            </a:r>
          </a:p>
          <a:p>
            <a:pPr marL="857250" lvl="1" indent="-228600">
              <a:spcBef>
                <a:spcPts val="0"/>
              </a:spcBef>
              <a:defRPr/>
            </a:pPr>
            <a:r>
              <a:rPr lang="en-US" sz="1600" dirty="0"/>
              <a:t>Facilities Unit</a:t>
            </a:r>
          </a:p>
          <a:p>
            <a:pPr marL="857250" lvl="1" indent="-228600">
              <a:spcBef>
                <a:spcPts val="0"/>
              </a:spcBef>
              <a:defRPr/>
            </a:pPr>
            <a:r>
              <a:rPr lang="en-US" sz="1600" dirty="0"/>
              <a:t>Ground Support Unit</a:t>
            </a:r>
          </a:p>
          <a:p>
            <a:pPr marL="857250" lvl="1" indent="-228600">
              <a:spcBef>
                <a:spcPts val="0"/>
              </a:spcBef>
              <a:defRPr/>
            </a:pPr>
            <a:endParaRPr lang="en-US" sz="1600" dirty="0"/>
          </a:p>
          <a:p>
            <a:pPr marL="457200" indent="-228600">
              <a:spcBef>
                <a:spcPts val="0"/>
              </a:spcBef>
              <a:defRPr/>
            </a:pPr>
            <a:r>
              <a:rPr lang="en-US" sz="2000" dirty="0"/>
              <a:t>Operations Section</a:t>
            </a:r>
          </a:p>
          <a:p>
            <a:pPr marL="857250" lvl="1" indent="-228600">
              <a:spcBef>
                <a:spcPts val="0"/>
              </a:spcBef>
              <a:defRPr/>
            </a:pPr>
            <a:r>
              <a:rPr lang="en-US" sz="1600" dirty="0"/>
              <a:t>Branches</a:t>
            </a:r>
          </a:p>
          <a:p>
            <a:pPr marL="857250" lvl="1" indent="-228600">
              <a:spcBef>
                <a:spcPts val="0"/>
              </a:spcBef>
              <a:defRPr/>
            </a:pPr>
            <a:r>
              <a:rPr lang="en-US" sz="1600" dirty="0"/>
              <a:t>Air Operations Branch</a:t>
            </a:r>
          </a:p>
          <a:p>
            <a:pPr marL="857250" lvl="1" indent="-228600">
              <a:spcBef>
                <a:spcPts val="0"/>
              </a:spcBef>
              <a:defRPr/>
            </a:pPr>
            <a:r>
              <a:rPr lang="en-US" sz="1600" dirty="0" smtClean="0"/>
              <a:t>Divisions/Groups</a:t>
            </a:r>
            <a:endParaRPr lang="en-US" sz="1600" dirty="0"/>
          </a:p>
        </p:txBody>
      </p:sp>
      <p:sp>
        <p:nvSpPr>
          <p:cNvPr id="3" name="Slide Number Placeholder 2"/>
          <p:cNvSpPr>
            <a:spLocks noGrp="1"/>
          </p:cNvSpPr>
          <p:nvPr>
            <p:ph type="sldNum" sz="quarter" idx="12"/>
          </p:nvPr>
        </p:nvSpPr>
        <p:spPr/>
        <p:txBody>
          <a:bodyPr/>
          <a:lstStyle/>
          <a:p>
            <a:fld id="{682C9D75-DCBD-4878-97EB-36D71ACDEB87}" type="slidenum">
              <a:rPr lang="en-US" smtClean="0"/>
              <a:t>16</a:t>
            </a:fld>
            <a:endParaRPr lang="en-US"/>
          </a:p>
        </p:txBody>
      </p:sp>
    </p:spTree>
    <p:extLst>
      <p:ext uri="{BB962C8B-B14F-4D97-AF65-F5344CB8AC3E}">
        <p14:creationId xmlns:p14="http://schemas.microsoft.com/office/powerpoint/2010/main" val="736248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a:t>Mobilization Representative</a:t>
            </a:r>
          </a:p>
          <a:p>
            <a:pPr marL="457200" indent="-228600">
              <a:spcBef>
                <a:spcPts val="0"/>
              </a:spcBef>
              <a:defRPr/>
            </a:pPr>
            <a:r>
              <a:rPr lang="en-US" sz="2000" dirty="0"/>
              <a:t>Acts as a subject-matter expert on the Plan.</a:t>
            </a:r>
          </a:p>
          <a:p>
            <a:pPr marL="457200" indent="-228600">
              <a:spcBef>
                <a:spcPts val="0"/>
              </a:spcBef>
              <a:defRPr/>
            </a:pPr>
            <a:r>
              <a:rPr lang="en-US" sz="2000" dirty="0"/>
              <a:t>Serves as WSP Agency Representative and Mobilization Incident Business Advisor.</a:t>
            </a:r>
          </a:p>
          <a:p>
            <a:pPr marL="0" indent="0">
              <a:spcBef>
                <a:spcPts val="0"/>
              </a:spcBef>
              <a:buNone/>
              <a:defRPr/>
            </a:pPr>
            <a:endParaRPr lang="en-US" sz="2000" dirty="0"/>
          </a:p>
          <a:p>
            <a:pPr marL="0" indent="0">
              <a:spcBef>
                <a:spcPts val="480"/>
              </a:spcBef>
              <a:buNone/>
              <a:defRPr/>
            </a:pPr>
            <a:r>
              <a:rPr lang="en-US" sz="2000" b="1" dirty="0"/>
              <a:t>FDC </a:t>
            </a:r>
            <a:r>
              <a:rPr lang="en-US" sz="2000" b="1" dirty="0" smtClean="0"/>
              <a:t>Liaison</a:t>
            </a:r>
          </a:p>
          <a:p>
            <a:pPr marL="457200" indent="-228600">
              <a:spcBef>
                <a:spcPts val="0"/>
              </a:spcBef>
              <a:defRPr/>
            </a:pPr>
            <a:r>
              <a:rPr lang="en-US" sz="2000" dirty="0" smtClean="0"/>
              <a:t>A current or past member of the Fire Defense Committee.</a:t>
            </a:r>
          </a:p>
          <a:p>
            <a:pPr marL="457200" indent="-228600">
              <a:spcBef>
                <a:spcPts val="0"/>
              </a:spcBef>
              <a:defRPr/>
            </a:pPr>
            <a:r>
              <a:rPr lang="en-US" sz="2000" dirty="0" smtClean="0"/>
              <a:t>Serves </a:t>
            </a:r>
            <a:r>
              <a:rPr lang="en-US" sz="2000" dirty="0"/>
              <a:t>as a liaison to the Fire Chief of the host agency and host Regional Coordinator</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17</a:t>
            </a:fld>
            <a:endParaRPr lang="en-US"/>
          </a:p>
        </p:txBody>
      </p:sp>
    </p:spTree>
    <p:extLst>
      <p:ext uri="{BB962C8B-B14F-4D97-AF65-F5344CB8AC3E}">
        <p14:creationId xmlns:p14="http://schemas.microsoft.com/office/powerpoint/2010/main" val="381028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2400" b="1" cap="small" dirty="0"/>
              <a:t>Safety Aspects –</a:t>
            </a:r>
          </a:p>
          <a:p>
            <a:pPr marL="0" indent="0">
              <a:spcBef>
                <a:spcPts val="0"/>
              </a:spcBef>
              <a:buNone/>
              <a:defRPr/>
            </a:pPr>
            <a:endParaRPr lang="en-US" sz="2000" b="1" dirty="0" smtClean="0"/>
          </a:p>
          <a:p>
            <a:pPr marL="0" indent="0">
              <a:spcBef>
                <a:spcPts val="0"/>
              </a:spcBef>
              <a:buNone/>
              <a:defRPr/>
            </a:pPr>
            <a:r>
              <a:rPr lang="en-US" sz="2000" b="1" dirty="0" smtClean="0"/>
              <a:t>Operating </a:t>
            </a:r>
            <a:r>
              <a:rPr lang="en-US" sz="2000" b="1" dirty="0"/>
              <a:t>Environment</a:t>
            </a:r>
          </a:p>
          <a:p>
            <a:pPr marL="457200" indent="-228600">
              <a:spcBef>
                <a:spcPts val="480"/>
              </a:spcBef>
              <a:defRPr/>
            </a:pPr>
            <a:r>
              <a:rPr lang="en-US" sz="2000" dirty="0"/>
              <a:t>Potentially dangerous conditions.</a:t>
            </a:r>
          </a:p>
          <a:p>
            <a:pPr marL="457200" indent="-228600">
              <a:spcBef>
                <a:spcPts val="0"/>
              </a:spcBef>
              <a:defRPr/>
            </a:pPr>
            <a:r>
              <a:rPr lang="en-US" sz="2000" dirty="0"/>
              <a:t>12+ hour shifts.</a:t>
            </a:r>
          </a:p>
          <a:p>
            <a:pPr marL="457200" indent="-228600">
              <a:spcBef>
                <a:spcPts val="0"/>
              </a:spcBef>
              <a:defRPr/>
            </a:pPr>
            <a:r>
              <a:rPr lang="en-US" sz="2000" dirty="0"/>
              <a:t>Camp-type sleeping, eating and showering.</a:t>
            </a:r>
          </a:p>
          <a:p>
            <a:pPr marL="457200" indent="-228600">
              <a:spcBef>
                <a:spcPts val="480"/>
              </a:spcBef>
              <a:defRPr/>
            </a:pPr>
            <a:endParaRPr lang="en-US" sz="2000" dirty="0"/>
          </a:p>
          <a:p>
            <a:pPr marL="0" indent="0">
              <a:spcBef>
                <a:spcPts val="0"/>
              </a:spcBef>
              <a:buNone/>
              <a:defRPr/>
            </a:pPr>
            <a:r>
              <a:rPr lang="en-US" sz="2000" b="1" dirty="0"/>
              <a:t>Potential Dangers</a:t>
            </a:r>
          </a:p>
          <a:p>
            <a:pPr marL="457200" indent="-228600">
              <a:spcBef>
                <a:spcPts val="480"/>
              </a:spcBef>
              <a:defRPr/>
            </a:pPr>
            <a:r>
              <a:rPr lang="en-US" sz="2000" dirty="0"/>
              <a:t>Extreme fire behavior.</a:t>
            </a:r>
          </a:p>
          <a:p>
            <a:pPr marL="457200" indent="-228600">
              <a:spcBef>
                <a:spcPts val="0"/>
              </a:spcBef>
              <a:defRPr/>
            </a:pPr>
            <a:r>
              <a:rPr lang="en-US" sz="2000" dirty="0"/>
              <a:t>High temperatures and a smoke filled environment.</a:t>
            </a:r>
          </a:p>
          <a:p>
            <a:pPr marL="457200" indent="-228600">
              <a:spcBef>
                <a:spcPts val="0"/>
              </a:spcBef>
              <a:defRPr/>
            </a:pPr>
            <a:r>
              <a:rPr lang="en-US" sz="2000" dirty="0"/>
              <a:t>Limited water supply.</a:t>
            </a:r>
          </a:p>
          <a:p>
            <a:pPr marL="457200" indent="-228600">
              <a:spcBef>
                <a:spcPts val="0"/>
              </a:spcBef>
              <a:defRPr/>
            </a:pPr>
            <a:r>
              <a:rPr lang="en-US" sz="2000" dirty="0"/>
              <a:t>Downed power lines.</a:t>
            </a:r>
          </a:p>
          <a:p>
            <a:pPr marL="457200" indent="-228600">
              <a:spcBef>
                <a:spcPts val="0"/>
              </a:spcBef>
              <a:defRPr/>
            </a:pPr>
            <a:r>
              <a:rPr lang="en-US" sz="2000" dirty="0"/>
              <a:t>LPG tanks and hazardous materials.</a:t>
            </a:r>
          </a:p>
          <a:p>
            <a:pPr marL="457200" indent="-228600">
              <a:spcBef>
                <a:spcPts val="0"/>
              </a:spcBef>
              <a:defRPr/>
            </a:pPr>
            <a:r>
              <a:rPr lang="en-US" sz="2000" dirty="0"/>
              <a:t>Falling trees, rolling rocks and logs</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18</a:t>
            </a:fld>
            <a:endParaRPr lang="en-US"/>
          </a:p>
        </p:txBody>
      </p:sp>
    </p:spTree>
    <p:extLst>
      <p:ext uri="{BB962C8B-B14F-4D97-AF65-F5344CB8AC3E}">
        <p14:creationId xmlns:p14="http://schemas.microsoft.com/office/powerpoint/2010/main" val="318714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None/>
              <a:defRPr/>
            </a:pPr>
            <a:r>
              <a:rPr lang="en-US" sz="2000" b="1" dirty="0"/>
              <a:t>Safety Precautions</a:t>
            </a:r>
          </a:p>
          <a:p>
            <a:pPr marL="457200" indent="-228600">
              <a:spcBef>
                <a:spcPts val="480"/>
              </a:spcBef>
              <a:defRPr/>
            </a:pPr>
            <a:r>
              <a:rPr lang="en-US" sz="2000" dirty="0"/>
              <a:t>Maintain LCES.</a:t>
            </a:r>
          </a:p>
          <a:p>
            <a:pPr marL="457200" indent="-228600">
              <a:spcBef>
                <a:spcPts val="0"/>
              </a:spcBef>
              <a:defRPr/>
            </a:pPr>
            <a:r>
              <a:rPr lang="en-US" sz="2000" dirty="0"/>
              <a:t>Adhere to the 10 Standard Fire Orders and 18 Watch Outs.</a:t>
            </a:r>
          </a:p>
          <a:p>
            <a:pPr marL="457200" indent="-228600">
              <a:spcBef>
                <a:spcPts val="0"/>
              </a:spcBef>
              <a:defRPr/>
            </a:pPr>
            <a:r>
              <a:rPr lang="en-US" sz="2000" dirty="0"/>
              <a:t>Manage fatigue.</a:t>
            </a:r>
          </a:p>
          <a:p>
            <a:pPr marL="457200" indent="-228600">
              <a:spcBef>
                <a:spcPts val="0"/>
              </a:spcBef>
              <a:defRPr/>
            </a:pPr>
            <a:r>
              <a:rPr lang="en-US" sz="2000" dirty="0"/>
              <a:t>Obtain a briefing.</a:t>
            </a:r>
          </a:p>
          <a:p>
            <a:pPr marL="0" indent="0">
              <a:spcBef>
                <a:spcPts val="0"/>
              </a:spcBef>
              <a:buNone/>
              <a:defRPr/>
            </a:pPr>
            <a:endParaRPr lang="en-US" sz="2000" dirty="0"/>
          </a:p>
          <a:p>
            <a:pPr marL="0" indent="0">
              <a:spcBef>
                <a:spcPts val="0"/>
              </a:spcBef>
              <a:buNone/>
              <a:defRPr/>
            </a:pPr>
            <a:r>
              <a:rPr lang="en-US" sz="2000" dirty="0"/>
              <a:t>In the wildland/urban interface:</a:t>
            </a:r>
          </a:p>
          <a:p>
            <a:pPr marL="457200" indent="-228600">
              <a:spcBef>
                <a:spcPts val="480"/>
              </a:spcBef>
              <a:defRPr/>
            </a:pPr>
            <a:r>
              <a:rPr lang="en-US" sz="2000" dirty="0"/>
              <a:t>Do not commit to stay and protect a structure unless a safety zone for firefighters and equipment has been identified and established.</a:t>
            </a:r>
          </a:p>
          <a:p>
            <a:pPr marL="457200" indent="-228600">
              <a:spcBef>
                <a:spcPts val="0"/>
              </a:spcBef>
              <a:defRPr/>
            </a:pPr>
            <a:r>
              <a:rPr lang="en-US" sz="2000" dirty="0"/>
              <a:t>Base all actions on current and expected fire behavior.</a:t>
            </a:r>
          </a:p>
          <a:p>
            <a:pPr marL="457200" indent="-228600">
              <a:spcBef>
                <a:spcPts val="0"/>
              </a:spcBef>
              <a:defRPr/>
            </a:pPr>
            <a:r>
              <a:rPr lang="en-US" sz="2000" dirty="0"/>
              <a:t>Estimate the approaching fire intensity to determine whether there is an adequate safety zone and time available before the fire arrives.</a:t>
            </a:r>
          </a:p>
          <a:p>
            <a:pPr marL="0" indent="0" algn="ctr">
              <a:spcBef>
                <a:spcPts val="0"/>
              </a:spcBef>
              <a:buNone/>
              <a:defRPr/>
            </a:pPr>
            <a:endParaRPr lang="en-US" sz="2000" dirty="0"/>
          </a:p>
          <a:p>
            <a:pPr marL="0" indent="0" algn="ctr">
              <a:spcBef>
                <a:spcPts val="0"/>
              </a:spcBef>
              <a:buNone/>
              <a:defRPr/>
            </a:pPr>
            <a:r>
              <a:rPr lang="en-US" sz="2000" b="1" dirty="0"/>
              <a:t>Primary consideration is for the safety of the responders and apparatus</a:t>
            </a:r>
            <a:r>
              <a:rPr lang="en-US" sz="2000" b="1" dirty="0" smtClean="0"/>
              <a:t>.</a:t>
            </a:r>
            <a:endParaRPr lang="en-US" sz="2000" b="1" dirty="0"/>
          </a:p>
        </p:txBody>
      </p:sp>
      <p:sp>
        <p:nvSpPr>
          <p:cNvPr id="3" name="Slide Number Placeholder 2"/>
          <p:cNvSpPr>
            <a:spLocks noGrp="1"/>
          </p:cNvSpPr>
          <p:nvPr>
            <p:ph type="sldNum" sz="quarter" idx="12"/>
          </p:nvPr>
        </p:nvSpPr>
        <p:spPr/>
        <p:txBody>
          <a:bodyPr/>
          <a:lstStyle/>
          <a:p>
            <a:fld id="{682C9D75-DCBD-4878-97EB-36D71ACDEB87}" type="slidenum">
              <a:rPr lang="en-US" smtClean="0"/>
              <a:t>19</a:t>
            </a:fld>
            <a:endParaRPr lang="en-US"/>
          </a:p>
        </p:txBody>
      </p:sp>
    </p:spTree>
    <p:extLst>
      <p:ext uri="{BB962C8B-B14F-4D97-AF65-F5344CB8AC3E}">
        <p14:creationId xmlns:p14="http://schemas.microsoft.com/office/powerpoint/2010/main" val="419464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246531"/>
          </a:xfrm>
          <a:prstGeom prst="rect">
            <a:avLst/>
          </a:prstGeom>
        </p:spPr>
      </p:pic>
      <p:sp>
        <p:nvSpPr>
          <p:cNvPr id="2" name="Content Placeholder 1"/>
          <p:cNvSpPr>
            <a:spLocks noGrp="1"/>
          </p:cNvSpPr>
          <p:nvPr>
            <p:ph idx="1"/>
          </p:nvPr>
        </p:nvSpPr>
        <p:spPr/>
        <p:txBody>
          <a:bodyPr>
            <a:normAutofit/>
          </a:bodyPr>
          <a:lstStyle/>
          <a:p>
            <a:pPr>
              <a:buNone/>
            </a:pPr>
            <a:r>
              <a:rPr lang="en-US" b="1" cap="small" dirty="0"/>
              <a:t>Course Outline</a:t>
            </a:r>
            <a:endParaRPr lang="en-US" dirty="0"/>
          </a:p>
          <a:p>
            <a:r>
              <a:rPr lang="en-US" sz="2400" dirty="0"/>
              <a:t>Mobilization Plan &amp; Requests</a:t>
            </a:r>
          </a:p>
          <a:p>
            <a:r>
              <a:rPr lang="en-US" sz="2400" dirty="0"/>
              <a:t>Recommended/Required Training</a:t>
            </a:r>
          </a:p>
          <a:p>
            <a:r>
              <a:rPr lang="en-US" sz="2400" dirty="0"/>
              <a:t>Expectations of Responders</a:t>
            </a:r>
          </a:p>
          <a:p>
            <a:r>
              <a:rPr lang="en-US" sz="2400" dirty="0"/>
              <a:t>Mobilized Apparatus/Equipment</a:t>
            </a:r>
          </a:p>
          <a:p>
            <a:r>
              <a:rPr lang="en-US" sz="2400" dirty="0"/>
              <a:t>Command &amp; Support Structure</a:t>
            </a:r>
          </a:p>
          <a:p>
            <a:r>
              <a:rPr lang="en-US" sz="2400" dirty="0"/>
              <a:t>Safety Aspects</a:t>
            </a:r>
          </a:p>
          <a:p>
            <a:r>
              <a:rPr lang="en-US" sz="2400" dirty="0"/>
              <a:t>Recordkeeping Systems &amp; </a:t>
            </a:r>
            <a:r>
              <a:rPr lang="en-US" sz="2400" dirty="0" smtClean="0"/>
              <a:t>Procedures</a:t>
            </a:r>
            <a:endParaRPr lang="en-US" sz="2400" dirty="0"/>
          </a:p>
        </p:txBody>
      </p:sp>
      <p:sp>
        <p:nvSpPr>
          <p:cNvPr id="3" name="Slide Number Placeholder 2"/>
          <p:cNvSpPr>
            <a:spLocks noGrp="1"/>
          </p:cNvSpPr>
          <p:nvPr>
            <p:ph type="sldNum" sz="quarter" idx="12"/>
          </p:nvPr>
        </p:nvSpPr>
        <p:spPr/>
        <p:txBody>
          <a:bodyPr/>
          <a:lstStyle/>
          <a:p>
            <a:fld id="{682C9D75-DCBD-4878-97EB-36D71ACDEB87}" type="slidenum">
              <a:rPr lang="en-US" smtClean="0"/>
              <a:t>2</a:t>
            </a:fld>
            <a:endParaRPr lang="en-US"/>
          </a:p>
        </p:txBody>
      </p:sp>
    </p:spTree>
    <p:extLst>
      <p:ext uri="{BB962C8B-B14F-4D97-AF65-F5344CB8AC3E}">
        <p14:creationId xmlns:p14="http://schemas.microsoft.com/office/powerpoint/2010/main" val="1137494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None/>
              <a:defRPr/>
            </a:pPr>
            <a:r>
              <a:rPr lang="en-US" sz="2000" b="1" dirty="0"/>
              <a:t>Safety Precautions</a:t>
            </a:r>
            <a:endParaRPr lang="en-US" sz="2000" dirty="0"/>
          </a:p>
          <a:p>
            <a:pPr marL="0" indent="0">
              <a:spcBef>
                <a:spcPts val="0"/>
              </a:spcBef>
              <a:buNone/>
              <a:defRPr/>
            </a:pPr>
            <a:r>
              <a:rPr lang="en-US" sz="2000" dirty="0"/>
              <a:t>Driving Safety:</a:t>
            </a:r>
          </a:p>
          <a:p>
            <a:pPr marL="457200" indent="-228600">
              <a:spcBef>
                <a:spcPts val="480"/>
              </a:spcBef>
              <a:defRPr/>
            </a:pPr>
            <a:r>
              <a:rPr lang="en-US" sz="2000" dirty="0"/>
              <a:t>Remain aware of your surroundings.</a:t>
            </a:r>
          </a:p>
          <a:p>
            <a:pPr marL="457200" indent="-228600">
              <a:spcBef>
                <a:spcPts val="0"/>
              </a:spcBef>
              <a:defRPr/>
            </a:pPr>
            <a:r>
              <a:rPr lang="en-US" sz="2000" dirty="0"/>
              <a:t>Avoid excessive speed, especially on steep grades.</a:t>
            </a:r>
          </a:p>
          <a:p>
            <a:pPr marL="457200" indent="-228600">
              <a:spcBef>
                <a:spcPts val="0"/>
              </a:spcBef>
              <a:defRPr/>
            </a:pPr>
            <a:r>
              <a:rPr lang="en-US" sz="2000" dirty="0"/>
              <a:t>Headlights on for safety.</a:t>
            </a:r>
          </a:p>
          <a:p>
            <a:pPr marL="457200" indent="-228600">
              <a:spcBef>
                <a:spcPts val="0"/>
              </a:spcBef>
              <a:defRPr/>
            </a:pPr>
            <a:r>
              <a:rPr lang="en-US" sz="2000" dirty="0"/>
              <a:t>Increase following distance when traveling in a strike team.</a:t>
            </a:r>
          </a:p>
          <a:p>
            <a:pPr marL="457200" indent="-228600">
              <a:spcBef>
                <a:spcPts val="0"/>
              </a:spcBef>
              <a:defRPr/>
            </a:pPr>
            <a:r>
              <a:rPr lang="en-US" sz="2000" dirty="0"/>
              <a:t>Keep windshields clean.</a:t>
            </a:r>
          </a:p>
          <a:p>
            <a:pPr marL="457200" indent="-228600">
              <a:spcBef>
                <a:spcPts val="0"/>
              </a:spcBef>
              <a:defRPr/>
            </a:pPr>
            <a:r>
              <a:rPr lang="en-US" sz="2000" dirty="0"/>
              <a:t>Use emergency lights in heavy smoke or dust conditions.</a:t>
            </a:r>
          </a:p>
          <a:p>
            <a:pPr marL="457200" indent="-228600">
              <a:spcBef>
                <a:spcPts val="0"/>
              </a:spcBef>
              <a:defRPr/>
            </a:pPr>
            <a:r>
              <a:rPr lang="en-US" sz="2000" dirty="0"/>
              <a:t>Use a spotter when backing.</a:t>
            </a:r>
          </a:p>
          <a:p>
            <a:pPr marL="457200" indent="-228600">
              <a:spcBef>
                <a:spcPts val="0"/>
              </a:spcBef>
              <a:defRPr/>
            </a:pPr>
            <a:r>
              <a:rPr lang="en-US" sz="2000" dirty="0"/>
              <a:t>Do no drive through heavy smoke where you cannot see.</a:t>
            </a:r>
          </a:p>
          <a:p>
            <a:pPr marL="457200" indent="-228600">
              <a:spcBef>
                <a:spcPts val="0"/>
              </a:spcBef>
              <a:defRPr/>
            </a:pPr>
            <a:r>
              <a:rPr lang="en-US" sz="2000" dirty="0"/>
              <a:t>Use wheel chocks.</a:t>
            </a:r>
          </a:p>
        </p:txBody>
      </p:sp>
      <p:sp>
        <p:nvSpPr>
          <p:cNvPr id="3" name="Slide Number Placeholder 2"/>
          <p:cNvSpPr>
            <a:spLocks noGrp="1"/>
          </p:cNvSpPr>
          <p:nvPr>
            <p:ph type="sldNum" sz="quarter" idx="12"/>
          </p:nvPr>
        </p:nvSpPr>
        <p:spPr/>
        <p:txBody>
          <a:bodyPr/>
          <a:lstStyle/>
          <a:p>
            <a:fld id="{682C9D75-DCBD-4878-97EB-36D71ACDEB87}" type="slidenum">
              <a:rPr lang="en-US" smtClean="0"/>
              <a:t>20</a:t>
            </a:fld>
            <a:endParaRPr lang="en-US"/>
          </a:p>
        </p:txBody>
      </p:sp>
    </p:spTree>
    <p:extLst>
      <p:ext uri="{BB962C8B-B14F-4D97-AF65-F5344CB8AC3E}">
        <p14:creationId xmlns:p14="http://schemas.microsoft.com/office/powerpoint/2010/main" val="318973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None/>
              <a:defRPr/>
            </a:pPr>
            <a:r>
              <a:rPr lang="en-US" sz="2000" b="1" dirty="0"/>
              <a:t>Accident &amp; Injury Reporting</a:t>
            </a:r>
            <a:endParaRPr lang="en-US" sz="2000" dirty="0"/>
          </a:p>
          <a:p>
            <a:pPr marL="457200" indent="-228600">
              <a:spcBef>
                <a:spcPts val="480"/>
              </a:spcBef>
              <a:defRPr/>
            </a:pPr>
            <a:r>
              <a:rPr lang="en-US" sz="2000" dirty="0"/>
              <a:t>Vehicle accidents must immediately be reported to the Division/Group Supervisor and Safety Officer.</a:t>
            </a:r>
          </a:p>
          <a:p>
            <a:pPr marL="457200" indent="-228600">
              <a:spcBef>
                <a:spcPts val="480"/>
              </a:spcBef>
              <a:defRPr/>
            </a:pPr>
            <a:r>
              <a:rPr lang="en-US" sz="2000" dirty="0"/>
              <a:t>Injuries must immediately be reported to the Division/Group Supervisor who will in turn advise the Medical Unit</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21</a:t>
            </a:fld>
            <a:endParaRPr lang="en-US"/>
          </a:p>
        </p:txBody>
      </p:sp>
    </p:spTree>
    <p:extLst>
      <p:ext uri="{BB962C8B-B14F-4D97-AF65-F5344CB8AC3E}">
        <p14:creationId xmlns:p14="http://schemas.microsoft.com/office/powerpoint/2010/main" val="4069022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400" b="1" cap="small" dirty="0"/>
              <a:t>Recordkeeping Systems &amp; Procedures –</a:t>
            </a:r>
          </a:p>
          <a:p>
            <a:pPr marL="0" indent="0">
              <a:spcBef>
                <a:spcPts val="0"/>
              </a:spcBef>
              <a:buNone/>
              <a:defRPr/>
            </a:pPr>
            <a:endParaRPr lang="en-US" sz="2000" b="1" dirty="0" smtClean="0"/>
          </a:p>
          <a:p>
            <a:pPr marL="0" indent="0">
              <a:spcBef>
                <a:spcPts val="0"/>
              </a:spcBef>
              <a:buNone/>
              <a:defRPr/>
            </a:pPr>
            <a:r>
              <a:rPr lang="en-US" sz="2000" b="1" dirty="0" smtClean="0"/>
              <a:t>Incident </a:t>
            </a:r>
            <a:r>
              <a:rPr lang="en-US" sz="2000" b="1" dirty="0"/>
              <a:t>Number</a:t>
            </a:r>
          </a:p>
          <a:p>
            <a:pPr marL="457200" indent="-228600">
              <a:spcBef>
                <a:spcPts val="480"/>
              </a:spcBef>
              <a:defRPr/>
            </a:pPr>
            <a:r>
              <a:rPr lang="en-US" sz="2000" dirty="0"/>
              <a:t>Sequential number assigned by SFMO to Mobilization, i.e., WA-WFS-xxx</a:t>
            </a:r>
          </a:p>
          <a:p>
            <a:pPr marL="457200" indent="-228600">
              <a:spcBef>
                <a:spcPts val="0"/>
              </a:spcBef>
              <a:defRPr/>
            </a:pPr>
            <a:r>
              <a:rPr lang="en-US" sz="2000" dirty="0"/>
              <a:t>Based off a national system.</a:t>
            </a:r>
          </a:p>
          <a:p>
            <a:pPr marL="457200" indent="-228600">
              <a:spcBef>
                <a:spcPts val="480"/>
              </a:spcBef>
              <a:defRPr/>
            </a:pPr>
            <a:endParaRPr lang="en-US" sz="2000" dirty="0"/>
          </a:p>
          <a:p>
            <a:pPr marL="0" indent="0">
              <a:spcBef>
                <a:spcPts val="0"/>
              </a:spcBef>
              <a:buNone/>
              <a:defRPr/>
            </a:pPr>
            <a:r>
              <a:rPr lang="en-US" sz="2000" b="1" dirty="0"/>
              <a:t>Request Number</a:t>
            </a:r>
          </a:p>
          <a:p>
            <a:pPr marL="457200" indent="-228600">
              <a:spcBef>
                <a:spcPts val="480"/>
              </a:spcBef>
              <a:defRPr/>
            </a:pPr>
            <a:r>
              <a:rPr lang="en-US" sz="2000" dirty="0"/>
              <a:t>All ordered resources will receive a 4-digit request number.  </a:t>
            </a:r>
          </a:p>
          <a:p>
            <a:pPr marL="457200" indent="-228600">
              <a:spcBef>
                <a:spcPts val="0"/>
              </a:spcBef>
              <a:defRPr/>
            </a:pPr>
            <a:r>
              <a:rPr lang="en-US" sz="2000" dirty="0"/>
              <a:t>The request number is the authority reference for all claims, including those of the personnel assigned to the units.</a:t>
            </a:r>
          </a:p>
          <a:p>
            <a:pPr marL="457200" indent="-228600">
              <a:spcBef>
                <a:spcPts val="0"/>
              </a:spcBef>
              <a:defRPr/>
            </a:pPr>
            <a:r>
              <a:rPr lang="en-US" sz="2000" dirty="0"/>
              <a:t>Ensure the request number is on all documentation including but not limited to CTRs, shift tickets, manifests, 288s, damage claims, etc</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22</a:t>
            </a:fld>
            <a:endParaRPr lang="en-US"/>
          </a:p>
        </p:txBody>
      </p:sp>
    </p:spTree>
    <p:extLst>
      <p:ext uri="{BB962C8B-B14F-4D97-AF65-F5344CB8AC3E}">
        <p14:creationId xmlns:p14="http://schemas.microsoft.com/office/powerpoint/2010/main" val="18448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None/>
              <a:defRPr/>
            </a:pPr>
            <a:r>
              <a:rPr lang="en-US" sz="2000" b="1" dirty="0"/>
              <a:t>Forms</a:t>
            </a:r>
          </a:p>
          <a:p>
            <a:pPr marL="457200" indent="-228600">
              <a:spcBef>
                <a:spcPts val="480"/>
              </a:spcBef>
              <a:defRPr/>
            </a:pPr>
            <a:r>
              <a:rPr lang="en-US" sz="2000" dirty="0"/>
              <a:t>Manifest</a:t>
            </a:r>
          </a:p>
          <a:p>
            <a:pPr marL="457200" indent="-228600">
              <a:spcBef>
                <a:spcPts val="0"/>
              </a:spcBef>
              <a:defRPr/>
            </a:pPr>
            <a:r>
              <a:rPr lang="en-US" sz="2000" dirty="0"/>
              <a:t>Crew Time Report (CTR)</a:t>
            </a:r>
          </a:p>
          <a:p>
            <a:pPr marL="457200" indent="-228600">
              <a:spcBef>
                <a:spcPts val="0"/>
              </a:spcBef>
              <a:defRPr/>
            </a:pPr>
            <a:r>
              <a:rPr lang="en-US" sz="2000" dirty="0"/>
              <a:t>Emergency Firefighter Time Report (Red Dog)</a:t>
            </a:r>
          </a:p>
          <a:p>
            <a:pPr marL="457200" indent="-228600">
              <a:spcBef>
                <a:spcPts val="0"/>
              </a:spcBef>
              <a:defRPr/>
            </a:pPr>
            <a:r>
              <a:rPr lang="en-US" sz="2000" dirty="0"/>
              <a:t>Equipment Shift </a:t>
            </a:r>
            <a:r>
              <a:rPr lang="en-US" sz="2000" dirty="0" smtClean="0"/>
              <a:t>Ticket</a:t>
            </a:r>
          </a:p>
          <a:p>
            <a:pPr marL="457200" indent="-228600">
              <a:spcBef>
                <a:spcPts val="0"/>
              </a:spcBef>
              <a:defRPr/>
            </a:pPr>
            <a:r>
              <a:rPr lang="en-US" sz="2000" dirty="0" smtClean="0"/>
              <a:t>Fuel/Oil Issue</a:t>
            </a:r>
            <a:endParaRPr lang="en-US" sz="2000" dirty="0"/>
          </a:p>
          <a:p>
            <a:pPr marL="457200" indent="-228600">
              <a:spcBef>
                <a:spcPts val="0"/>
              </a:spcBef>
              <a:defRPr/>
            </a:pPr>
            <a:r>
              <a:rPr lang="en-US" sz="2000" dirty="0"/>
              <a:t>Emergency Equipment Use Invoice</a:t>
            </a:r>
          </a:p>
          <a:p>
            <a:pPr marL="457200" indent="-228600">
              <a:spcBef>
                <a:spcPts val="0"/>
              </a:spcBef>
              <a:defRPr/>
            </a:pPr>
            <a:r>
              <a:rPr lang="en-US" sz="2000" dirty="0"/>
              <a:t>W-4</a:t>
            </a:r>
          </a:p>
          <a:p>
            <a:pPr marL="457200" indent="-228600">
              <a:spcBef>
                <a:spcPts val="0"/>
              </a:spcBef>
              <a:defRPr/>
            </a:pPr>
            <a:r>
              <a:rPr lang="en-US" sz="2000" dirty="0"/>
              <a:t>WSP Waiver of Polygraph and Background Check</a:t>
            </a:r>
          </a:p>
          <a:p>
            <a:pPr marL="457200" indent="-228600">
              <a:spcBef>
                <a:spcPts val="0"/>
              </a:spcBef>
              <a:defRPr/>
            </a:pPr>
            <a:r>
              <a:rPr lang="en-US" sz="2000" dirty="0"/>
              <a:t>W-9</a:t>
            </a:r>
          </a:p>
          <a:p>
            <a:pPr marL="457200" indent="-228600">
              <a:spcBef>
                <a:spcPts val="0"/>
              </a:spcBef>
              <a:defRPr/>
            </a:pPr>
            <a:r>
              <a:rPr lang="en-US" sz="2000" dirty="0"/>
              <a:t>Payee </a:t>
            </a:r>
            <a:r>
              <a:rPr lang="en-US" sz="2000" dirty="0" smtClean="0"/>
              <a:t>Registration</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23</a:t>
            </a:fld>
            <a:endParaRPr lang="en-US"/>
          </a:p>
        </p:txBody>
      </p:sp>
    </p:spTree>
    <p:extLst>
      <p:ext uri="{BB962C8B-B14F-4D97-AF65-F5344CB8AC3E}">
        <p14:creationId xmlns:p14="http://schemas.microsoft.com/office/powerpoint/2010/main" val="427406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000" b="1" dirty="0"/>
              <a:t>Check-In</a:t>
            </a:r>
          </a:p>
          <a:p>
            <a:pPr marL="457200" indent="-228600">
              <a:spcBef>
                <a:spcPts val="480"/>
              </a:spcBef>
              <a:defRPr/>
            </a:pPr>
            <a:r>
              <a:rPr lang="en-US" sz="2000" dirty="0"/>
              <a:t>All personnel must check-in at the incident.</a:t>
            </a:r>
          </a:p>
          <a:p>
            <a:pPr marL="457200" indent="-228600">
              <a:spcBef>
                <a:spcPts val="0"/>
              </a:spcBef>
              <a:defRPr/>
            </a:pPr>
            <a:r>
              <a:rPr lang="en-US" sz="2000" dirty="0"/>
              <a:t>Be prepared to provide the following:</a:t>
            </a:r>
          </a:p>
          <a:p>
            <a:pPr marL="857250" lvl="1" indent="-228600">
              <a:spcBef>
                <a:spcPts val="0"/>
              </a:spcBef>
              <a:defRPr/>
            </a:pPr>
            <a:r>
              <a:rPr lang="en-US" sz="1600" dirty="0"/>
              <a:t>Manifest</a:t>
            </a:r>
          </a:p>
          <a:p>
            <a:pPr marL="857250" lvl="1" indent="-228600">
              <a:spcBef>
                <a:spcPts val="0"/>
              </a:spcBef>
              <a:defRPr/>
            </a:pPr>
            <a:r>
              <a:rPr lang="en-US" sz="1600" dirty="0"/>
              <a:t>Emergency Equipment Use Invoice</a:t>
            </a:r>
          </a:p>
          <a:p>
            <a:pPr marL="857250" lvl="1" indent="-228600">
              <a:spcBef>
                <a:spcPts val="0"/>
              </a:spcBef>
              <a:defRPr/>
            </a:pPr>
            <a:r>
              <a:rPr lang="en-US" sz="1600" dirty="0"/>
              <a:t>Equipment Shift Ticket</a:t>
            </a:r>
          </a:p>
          <a:p>
            <a:pPr marL="857250" lvl="1" indent="-228600">
              <a:spcBef>
                <a:spcPts val="0"/>
              </a:spcBef>
              <a:defRPr/>
            </a:pPr>
            <a:r>
              <a:rPr lang="en-US" sz="1600" dirty="0"/>
              <a:t>Emergency Firefighter Time Report</a:t>
            </a:r>
          </a:p>
          <a:p>
            <a:pPr marL="857250" lvl="1" indent="-228600">
              <a:spcBef>
                <a:spcPts val="0"/>
              </a:spcBef>
              <a:defRPr/>
            </a:pPr>
            <a:r>
              <a:rPr lang="en-US" sz="1600" dirty="0"/>
              <a:t>CTR</a:t>
            </a:r>
          </a:p>
          <a:p>
            <a:pPr marL="857250" lvl="1" indent="-228600">
              <a:spcBef>
                <a:spcPts val="0"/>
              </a:spcBef>
              <a:defRPr/>
            </a:pPr>
            <a:r>
              <a:rPr lang="en-US" sz="1600" dirty="0"/>
              <a:t>WSP Waiver &amp; W-4 (volunteers only)</a:t>
            </a:r>
          </a:p>
          <a:p>
            <a:pPr marL="857250" lvl="1" indent="-228600">
              <a:spcBef>
                <a:spcPts val="0"/>
              </a:spcBef>
              <a:defRPr/>
            </a:pPr>
            <a:r>
              <a:rPr lang="en-US" sz="1600" dirty="0" smtClean="0"/>
              <a:t>Qualification Card</a:t>
            </a:r>
            <a:endParaRPr lang="en-US" sz="1600" dirty="0"/>
          </a:p>
          <a:p>
            <a:pPr marL="0" indent="0">
              <a:spcBef>
                <a:spcPts val="0"/>
              </a:spcBef>
              <a:buNone/>
              <a:defRPr/>
            </a:pPr>
            <a:endParaRPr lang="en-US" sz="2000" b="1" dirty="0"/>
          </a:p>
          <a:p>
            <a:pPr marL="0" indent="0">
              <a:spcBef>
                <a:spcPts val="0"/>
              </a:spcBef>
              <a:buNone/>
              <a:defRPr/>
            </a:pPr>
            <a:r>
              <a:rPr lang="en-US" sz="2000" b="1" dirty="0"/>
              <a:t>Timekeeping</a:t>
            </a:r>
          </a:p>
          <a:p>
            <a:pPr marL="457200" indent="-228600">
              <a:spcBef>
                <a:spcPts val="480"/>
              </a:spcBef>
              <a:defRPr/>
            </a:pPr>
            <a:r>
              <a:rPr lang="en-US" sz="2000" dirty="0"/>
              <a:t>Ensure all CTRs and shift tickets are complete, accurate and signed by a Division/Group Supervisor. </a:t>
            </a:r>
          </a:p>
          <a:p>
            <a:pPr marL="457200" indent="-228600">
              <a:spcBef>
                <a:spcPts val="0"/>
              </a:spcBef>
              <a:defRPr/>
            </a:pPr>
            <a:r>
              <a:rPr lang="en-US" sz="2000" dirty="0"/>
              <a:t>Turn in CTRs and shift tickets at the end of each shift.</a:t>
            </a:r>
          </a:p>
        </p:txBody>
      </p:sp>
      <p:sp>
        <p:nvSpPr>
          <p:cNvPr id="3" name="Slide Number Placeholder 2"/>
          <p:cNvSpPr>
            <a:spLocks noGrp="1"/>
          </p:cNvSpPr>
          <p:nvPr>
            <p:ph type="sldNum" sz="quarter" idx="12"/>
          </p:nvPr>
        </p:nvSpPr>
        <p:spPr/>
        <p:txBody>
          <a:bodyPr/>
          <a:lstStyle/>
          <a:p>
            <a:fld id="{682C9D75-DCBD-4878-97EB-36D71ACDEB87}" type="slidenum">
              <a:rPr lang="en-US" smtClean="0"/>
              <a:t>24</a:t>
            </a:fld>
            <a:endParaRPr lang="en-US"/>
          </a:p>
        </p:txBody>
      </p:sp>
    </p:spTree>
    <p:extLst>
      <p:ext uri="{BB962C8B-B14F-4D97-AF65-F5344CB8AC3E}">
        <p14:creationId xmlns:p14="http://schemas.microsoft.com/office/powerpoint/2010/main" val="2112827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a:t>Compensable vs Non-Compensable</a:t>
            </a:r>
          </a:p>
          <a:p>
            <a:pPr>
              <a:buNone/>
            </a:pPr>
            <a:r>
              <a:rPr lang="en-US" sz="2000" dirty="0"/>
              <a:t>Personnel</a:t>
            </a:r>
          </a:p>
          <a:p>
            <a:pPr marL="457200" indent="-228600">
              <a:spcBef>
                <a:spcPts val="0"/>
              </a:spcBef>
              <a:defRPr/>
            </a:pPr>
            <a:r>
              <a:rPr lang="en-US" sz="2000" dirty="0"/>
              <a:t>Travel time</a:t>
            </a:r>
          </a:p>
          <a:p>
            <a:pPr marL="457200" indent="-228600">
              <a:spcBef>
                <a:spcPts val="0"/>
              </a:spcBef>
              <a:defRPr/>
            </a:pPr>
            <a:r>
              <a:rPr lang="en-US" sz="2000" dirty="0"/>
              <a:t>Time in Assigned Status</a:t>
            </a:r>
          </a:p>
          <a:p>
            <a:pPr marL="457200" indent="-228600">
              <a:spcBef>
                <a:spcPts val="0"/>
              </a:spcBef>
              <a:defRPr/>
            </a:pPr>
            <a:r>
              <a:rPr lang="en-US" sz="2000" dirty="0"/>
              <a:t>Non-Compensable Time</a:t>
            </a:r>
          </a:p>
          <a:p>
            <a:pPr marL="457200" indent="-228600">
              <a:spcBef>
                <a:spcPts val="0"/>
              </a:spcBef>
              <a:defRPr/>
            </a:pPr>
            <a:endParaRPr lang="en-US" sz="2000" dirty="0"/>
          </a:p>
          <a:p>
            <a:pPr>
              <a:buNone/>
            </a:pPr>
            <a:r>
              <a:rPr lang="en-US" sz="2000" dirty="0"/>
              <a:t>Apparatus</a:t>
            </a:r>
          </a:p>
          <a:p>
            <a:pPr marL="457200" indent="-228600">
              <a:spcBef>
                <a:spcPts val="0"/>
              </a:spcBef>
              <a:defRPr/>
            </a:pPr>
            <a:r>
              <a:rPr lang="en-US" sz="2000" dirty="0"/>
              <a:t>Travel time</a:t>
            </a:r>
          </a:p>
          <a:p>
            <a:pPr marL="457200" indent="-228600">
              <a:spcBef>
                <a:spcPts val="0"/>
              </a:spcBef>
              <a:defRPr/>
            </a:pPr>
            <a:r>
              <a:rPr lang="en-US" sz="2000" dirty="0"/>
              <a:t>Compensable Time (On-Shift)</a:t>
            </a:r>
          </a:p>
          <a:p>
            <a:pPr marL="457200" indent="-228600">
              <a:spcBef>
                <a:spcPts val="0"/>
              </a:spcBef>
              <a:defRPr/>
            </a:pPr>
            <a:r>
              <a:rPr lang="en-US" sz="2000" dirty="0"/>
              <a:t>Non-Compensable Time</a:t>
            </a:r>
          </a:p>
          <a:p>
            <a:pPr marL="457200" indent="-228600">
              <a:spcBef>
                <a:spcPts val="0"/>
              </a:spcBef>
              <a:defRPr/>
            </a:pPr>
            <a:r>
              <a:rPr lang="en-US" sz="2000" dirty="0"/>
              <a:t>Wet </a:t>
            </a:r>
            <a:r>
              <a:rPr lang="en-US" sz="2000" dirty="0" smtClean="0"/>
              <a:t>Rate</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25</a:t>
            </a:fld>
            <a:endParaRPr lang="en-US"/>
          </a:p>
        </p:txBody>
      </p:sp>
    </p:spTree>
    <p:extLst>
      <p:ext uri="{BB962C8B-B14F-4D97-AF65-F5344CB8AC3E}">
        <p14:creationId xmlns:p14="http://schemas.microsoft.com/office/powerpoint/2010/main" val="2966849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FontTx/>
              <a:buNone/>
              <a:defRPr/>
            </a:pPr>
            <a:r>
              <a:rPr lang="en-US" sz="2000" b="1" dirty="0"/>
              <a:t>Loss/Damage Report</a:t>
            </a:r>
          </a:p>
          <a:p>
            <a:pPr marL="457200" indent="-228600">
              <a:spcBef>
                <a:spcPts val="480"/>
              </a:spcBef>
              <a:defRPr/>
            </a:pPr>
            <a:r>
              <a:rPr lang="en-US" sz="2000" dirty="0"/>
              <a:t>A loss/damage report should be completed regardless if a claim for reimbursement will be filed.</a:t>
            </a:r>
          </a:p>
          <a:p>
            <a:pPr marL="457200" indent="-228600">
              <a:spcBef>
                <a:spcPts val="0"/>
              </a:spcBef>
              <a:defRPr/>
            </a:pPr>
            <a:r>
              <a:rPr lang="en-US" sz="2000" dirty="0"/>
              <a:t>The Safety Officer or DIVS should complete the investigation portion of the form</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26</a:t>
            </a:fld>
            <a:endParaRPr lang="en-US"/>
          </a:p>
        </p:txBody>
      </p:sp>
    </p:spTree>
    <p:extLst>
      <p:ext uri="{BB962C8B-B14F-4D97-AF65-F5344CB8AC3E}">
        <p14:creationId xmlns:p14="http://schemas.microsoft.com/office/powerpoint/2010/main" val="3373556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FontTx/>
              <a:buNone/>
              <a:defRPr/>
            </a:pPr>
            <a:r>
              <a:rPr lang="en-US" sz="2000" b="1" dirty="0"/>
              <a:t>Injury/Exposure Report</a:t>
            </a:r>
          </a:p>
          <a:p>
            <a:pPr marL="457200" indent="-228600">
              <a:spcBef>
                <a:spcPts val="480"/>
              </a:spcBef>
              <a:defRPr/>
            </a:pPr>
            <a:r>
              <a:rPr lang="en-US" sz="2000" dirty="0"/>
              <a:t>Any injury must be reported to the on-scene DIVS or higher officer so that the circumstances can be confirmed and a record made.</a:t>
            </a:r>
          </a:p>
          <a:p>
            <a:pPr marL="457200" indent="-228600">
              <a:spcBef>
                <a:spcPts val="0"/>
              </a:spcBef>
              <a:defRPr/>
            </a:pPr>
            <a:r>
              <a:rPr lang="en-US" sz="2000" dirty="0"/>
              <a:t>The injury/exposure report should be completed at the time of injury and notification made to the Mobilization Representative and home agency within 24 hours.</a:t>
            </a:r>
          </a:p>
          <a:p>
            <a:pPr marL="457200" indent="-228600">
              <a:spcBef>
                <a:spcPts val="0"/>
              </a:spcBef>
              <a:defRPr/>
            </a:pPr>
            <a:r>
              <a:rPr lang="en-US" sz="2000" dirty="0"/>
              <a:t>Personnel who seek medical attention for a work-related injury received on a Mobilization incident must inform the Health Care Provider and complete a Report of Industrial Injury or Occupational Disease (ROA).</a:t>
            </a:r>
          </a:p>
        </p:txBody>
      </p:sp>
      <p:sp>
        <p:nvSpPr>
          <p:cNvPr id="3" name="Slide Number Placeholder 2"/>
          <p:cNvSpPr>
            <a:spLocks noGrp="1"/>
          </p:cNvSpPr>
          <p:nvPr>
            <p:ph type="sldNum" sz="quarter" idx="12"/>
          </p:nvPr>
        </p:nvSpPr>
        <p:spPr/>
        <p:txBody>
          <a:bodyPr/>
          <a:lstStyle/>
          <a:p>
            <a:fld id="{682C9D75-DCBD-4878-97EB-36D71ACDEB87}" type="slidenum">
              <a:rPr lang="en-US" smtClean="0"/>
              <a:t>27</a:t>
            </a:fld>
            <a:endParaRPr lang="en-US"/>
          </a:p>
        </p:txBody>
      </p:sp>
    </p:spTree>
    <p:extLst>
      <p:ext uri="{BB962C8B-B14F-4D97-AF65-F5344CB8AC3E}">
        <p14:creationId xmlns:p14="http://schemas.microsoft.com/office/powerpoint/2010/main" val="824079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spcBef>
                <a:spcPts val="0"/>
              </a:spcBef>
              <a:buFontTx/>
              <a:buNone/>
              <a:defRPr/>
            </a:pPr>
            <a:r>
              <a:rPr lang="en-US" sz="2000" dirty="0"/>
              <a:t>If you have any questions regarding Mobilization please contact</a:t>
            </a:r>
            <a:r>
              <a:rPr lang="en-US" sz="2000" dirty="0" smtClean="0"/>
              <a:t>:</a:t>
            </a:r>
          </a:p>
          <a:p>
            <a:pPr marL="0" indent="0" algn="ctr">
              <a:spcBef>
                <a:spcPts val="0"/>
              </a:spcBef>
              <a:buFontTx/>
              <a:buNone/>
              <a:defRPr/>
            </a:pPr>
            <a:endParaRPr lang="en-US" sz="2000" dirty="0"/>
          </a:p>
          <a:p>
            <a:pPr marL="0" indent="0" algn="ctr">
              <a:spcBef>
                <a:spcPts val="0"/>
              </a:spcBef>
              <a:buFontTx/>
              <a:buNone/>
              <a:defRPr/>
            </a:pPr>
            <a:r>
              <a:rPr lang="en-US" sz="2000" dirty="0"/>
              <a:t>Washington State Patrol</a:t>
            </a:r>
          </a:p>
          <a:p>
            <a:pPr marL="0" indent="0" algn="ctr">
              <a:spcBef>
                <a:spcPts val="0"/>
              </a:spcBef>
              <a:buFontTx/>
              <a:buNone/>
              <a:defRPr/>
            </a:pPr>
            <a:r>
              <a:rPr lang="en-US" sz="2000" dirty="0" smtClean="0"/>
              <a:t>State Fire Marshal’s Office</a:t>
            </a:r>
            <a:endParaRPr lang="en-US" sz="2000" dirty="0"/>
          </a:p>
          <a:p>
            <a:pPr marL="0" indent="0" algn="ctr">
              <a:spcBef>
                <a:spcPts val="0"/>
              </a:spcBef>
              <a:buFontTx/>
              <a:buNone/>
              <a:defRPr/>
            </a:pPr>
            <a:r>
              <a:rPr lang="en-US" sz="2000" dirty="0"/>
              <a:t>PO Box 42642</a:t>
            </a:r>
          </a:p>
          <a:p>
            <a:pPr marL="0" indent="0" algn="ctr">
              <a:spcBef>
                <a:spcPts val="0"/>
              </a:spcBef>
              <a:buFontTx/>
              <a:buNone/>
              <a:defRPr/>
            </a:pPr>
            <a:r>
              <a:rPr lang="en-US" sz="2000" dirty="0"/>
              <a:t>Olympia WA 98504-2642</a:t>
            </a:r>
          </a:p>
          <a:p>
            <a:pPr marL="0" indent="0" algn="ctr">
              <a:spcBef>
                <a:spcPts val="0"/>
              </a:spcBef>
              <a:buFontTx/>
              <a:buNone/>
              <a:defRPr/>
            </a:pPr>
            <a:endParaRPr lang="en-US" sz="2000" dirty="0"/>
          </a:p>
          <a:p>
            <a:pPr marL="0" indent="0" algn="ctr">
              <a:spcBef>
                <a:spcPts val="0"/>
              </a:spcBef>
              <a:buFontTx/>
              <a:buNone/>
              <a:defRPr/>
            </a:pPr>
            <a:r>
              <a:rPr lang="en-US" sz="2000" dirty="0"/>
              <a:t>360.596.3945</a:t>
            </a:r>
          </a:p>
          <a:p>
            <a:pPr marL="0" indent="0" algn="ctr">
              <a:spcBef>
                <a:spcPts val="0"/>
              </a:spcBef>
              <a:buFontTx/>
              <a:buNone/>
              <a:defRPr/>
            </a:pPr>
            <a:r>
              <a:rPr lang="en-US" sz="2000" dirty="0">
                <a:hlinkClick r:id="rId2"/>
              </a:rPr>
              <a:t>FPBMobe@wsp.wa.gov</a:t>
            </a:r>
            <a:r>
              <a:rPr lang="en-US" sz="2000" dirty="0"/>
              <a:t> </a:t>
            </a:r>
          </a:p>
        </p:txBody>
      </p:sp>
      <p:sp>
        <p:nvSpPr>
          <p:cNvPr id="3" name="Slide Number Placeholder 2"/>
          <p:cNvSpPr>
            <a:spLocks noGrp="1"/>
          </p:cNvSpPr>
          <p:nvPr>
            <p:ph type="sldNum" sz="quarter" idx="12"/>
          </p:nvPr>
        </p:nvSpPr>
        <p:spPr/>
        <p:txBody>
          <a:bodyPr/>
          <a:lstStyle/>
          <a:p>
            <a:fld id="{682C9D75-DCBD-4878-97EB-36D71ACDEB87}" type="slidenum">
              <a:rPr lang="en-US" smtClean="0"/>
              <a:t>28</a:t>
            </a:fld>
            <a:endParaRPr lang="en-US"/>
          </a:p>
        </p:txBody>
      </p:sp>
    </p:spTree>
    <p:extLst>
      <p:ext uri="{BB962C8B-B14F-4D97-AF65-F5344CB8AC3E}">
        <p14:creationId xmlns:p14="http://schemas.microsoft.com/office/powerpoint/2010/main" val="97518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sz="2600" b="1" cap="small" dirty="0"/>
              <a:t>Mobilization Plan &amp; Requests –</a:t>
            </a:r>
          </a:p>
          <a:p>
            <a:pPr marL="0" indent="0">
              <a:spcBef>
                <a:spcPts val="480"/>
              </a:spcBef>
              <a:buFontTx/>
              <a:buNone/>
              <a:defRPr/>
            </a:pPr>
            <a:r>
              <a:rPr lang="en-US" sz="2000" dirty="0"/>
              <a:t>The Mobilization Act was passed in 1992 by the State Legislature as a result of the Spokane Fire Storm. </a:t>
            </a:r>
          </a:p>
          <a:p>
            <a:pPr marL="0" indent="0">
              <a:spcBef>
                <a:spcPts val="0"/>
              </a:spcBef>
              <a:buFontTx/>
              <a:buNone/>
              <a:defRPr/>
            </a:pPr>
            <a:endParaRPr lang="en-US" sz="2000" dirty="0"/>
          </a:p>
          <a:p>
            <a:pPr marL="0" indent="0">
              <a:spcBef>
                <a:spcPts val="0"/>
              </a:spcBef>
              <a:buFontTx/>
              <a:buNone/>
              <a:defRPr/>
            </a:pPr>
            <a:r>
              <a:rPr lang="en-US" sz="2000" dirty="0"/>
              <a:t>The law was intended to:</a:t>
            </a:r>
          </a:p>
          <a:p>
            <a:pPr marL="914400" indent="-450850">
              <a:spcBef>
                <a:spcPts val="0"/>
              </a:spcBef>
              <a:buFont typeface="Wingdings" pitchFamily="2" charset="2"/>
              <a:buChar char="Ø"/>
              <a:tabLst>
                <a:tab pos="914400" algn="l"/>
              </a:tabLst>
              <a:defRPr/>
            </a:pPr>
            <a:r>
              <a:rPr lang="en-US" sz="2000" dirty="0"/>
              <a:t>Provide policy and organizational structure for large scale mobilization of firefighting resources (development of Mobilization Plan)</a:t>
            </a:r>
          </a:p>
          <a:p>
            <a:pPr marL="465138" indent="449263">
              <a:spcBef>
                <a:spcPts val="0"/>
              </a:spcBef>
              <a:buFont typeface="Wingdings" pitchFamily="2" charset="2"/>
              <a:buChar char="Ø"/>
              <a:tabLst>
                <a:tab pos="914400" algn="l"/>
              </a:tabLst>
              <a:defRPr/>
            </a:pPr>
            <a:r>
              <a:rPr lang="en-US" sz="2000" dirty="0"/>
              <a:t>Provide a means for reimbursement to:</a:t>
            </a:r>
          </a:p>
          <a:p>
            <a:pPr marL="973138" lvl="1" indent="406400">
              <a:spcBef>
                <a:spcPts val="0"/>
              </a:spcBef>
              <a:buFont typeface="Wingdings" pitchFamily="2" charset="2"/>
              <a:buChar char="§"/>
              <a:tabLst>
                <a:tab pos="914400" algn="l"/>
              </a:tabLst>
              <a:defRPr/>
            </a:pPr>
            <a:r>
              <a:rPr lang="en-US" sz="2000" dirty="0"/>
              <a:t>State agencies </a:t>
            </a:r>
          </a:p>
          <a:p>
            <a:pPr marL="973138" lvl="1" indent="406400">
              <a:spcBef>
                <a:spcPts val="0"/>
              </a:spcBef>
              <a:buFont typeface="Wingdings" pitchFamily="2" charset="2"/>
              <a:buChar char="§"/>
              <a:tabLst>
                <a:tab pos="914400" algn="l"/>
              </a:tabLst>
              <a:defRPr/>
            </a:pPr>
            <a:r>
              <a:rPr lang="en-US" sz="2000" dirty="0"/>
              <a:t>Local fire jurisdictions that respond to incidents</a:t>
            </a:r>
          </a:p>
          <a:p>
            <a:pPr marL="973138" lvl="1" indent="406400">
              <a:spcBef>
                <a:spcPts val="0"/>
              </a:spcBef>
              <a:buFont typeface="Wingdings" pitchFamily="2" charset="2"/>
              <a:buChar char="§"/>
              <a:tabLst>
                <a:tab pos="914400" algn="l"/>
              </a:tabLst>
              <a:defRPr/>
            </a:pPr>
            <a:r>
              <a:rPr lang="en-US" sz="2000" dirty="0"/>
              <a:t>Host fire department or fire protection district</a:t>
            </a:r>
          </a:p>
          <a:p>
            <a:pPr marL="0" indent="0">
              <a:spcBef>
                <a:spcPct val="0"/>
              </a:spcBef>
              <a:buFontTx/>
              <a:buNone/>
            </a:pPr>
            <a:endParaRPr lang="en-US" sz="2000" dirty="0"/>
          </a:p>
          <a:p>
            <a:pPr marL="0" indent="0">
              <a:spcBef>
                <a:spcPct val="0"/>
              </a:spcBef>
              <a:buFontTx/>
              <a:buNone/>
            </a:pPr>
            <a:r>
              <a:rPr lang="en-US" sz="2000" dirty="0"/>
              <a:t>The </a:t>
            </a:r>
            <a:r>
              <a:rPr lang="en-US" sz="2000" dirty="0" smtClean="0"/>
              <a:t>Plan is currently under revision however, the most recent published version </a:t>
            </a:r>
            <a:r>
              <a:rPr lang="en-US" sz="2000" dirty="0"/>
              <a:t>is available for download at </a:t>
            </a:r>
            <a:r>
              <a:rPr lang="en-US" sz="2000" dirty="0">
                <a:hlinkClick r:id="rId3"/>
              </a:rPr>
              <a:t>http://www.wsp.wa.gov/fire/mobilization.htm</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3</a:t>
            </a:fld>
            <a:endParaRPr lang="en-US"/>
          </a:p>
        </p:txBody>
      </p:sp>
    </p:spTree>
    <p:extLst>
      <p:ext uri="{BB962C8B-B14F-4D97-AF65-F5344CB8AC3E}">
        <p14:creationId xmlns:p14="http://schemas.microsoft.com/office/powerpoint/2010/main" val="6358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a:t>State Fire Defense Committee (FDC)</a:t>
            </a:r>
          </a:p>
          <a:p>
            <a:pPr marL="0" indent="0">
              <a:buNone/>
            </a:pPr>
            <a:r>
              <a:rPr lang="en-US" sz="2000" dirty="0"/>
              <a:t>The Legislation also called for the creation of the Fire Defense Board, now the Fire Defense Committee, who was tasked with the development of the Mobilization Plan.  They are responsible to:</a:t>
            </a:r>
          </a:p>
          <a:p>
            <a:pPr marL="457200" indent="-228600">
              <a:spcBef>
                <a:spcPts val="480"/>
              </a:spcBef>
            </a:pPr>
            <a:r>
              <a:rPr lang="en-US" sz="2000" dirty="0"/>
              <a:t>Maintain the Mobilization Plan; develop </a:t>
            </a:r>
            <a:r>
              <a:rPr lang="en-US" sz="2000" dirty="0" smtClean="0"/>
              <a:t>procedures concerning </a:t>
            </a:r>
            <a:r>
              <a:rPr lang="en-US" sz="2000" dirty="0"/>
              <a:t>fire service personnel deployment to and on Mobilization assignments.</a:t>
            </a:r>
          </a:p>
          <a:p>
            <a:pPr marL="457200" indent="-228600">
              <a:spcBef>
                <a:spcPts val="0"/>
              </a:spcBef>
            </a:pPr>
            <a:r>
              <a:rPr lang="en-US" sz="2000" dirty="0"/>
              <a:t>Assist in locating and tracking fire service resources.</a:t>
            </a:r>
          </a:p>
          <a:p>
            <a:pPr marL="457200" indent="-228600">
              <a:spcBef>
                <a:spcPts val="0"/>
              </a:spcBef>
            </a:pPr>
            <a:r>
              <a:rPr lang="en-US" sz="2000" dirty="0"/>
              <a:t>Recommend Rate Schedule for the Washington Fire Chiefs Association approval</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4</a:t>
            </a:fld>
            <a:endParaRPr lang="en-US"/>
          </a:p>
        </p:txBody>
      </p:sp>
    </p:spTree>
    <p:extLst>
      <p:ext uri="{BB962C8B-B14F-4D97-AF65-F5344CB8AC3E}">
        <p14:creationId xmlns:p14="http://schemas.microsoft.com/office/powerpoint/2010/main" val="45032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a:t>Fire Defense Regions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913" y="2057400"/>
            <a:ext cx="640080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82C9D75-DCBD-4878-97EB-36D71ACDEB87}" type="slidenum">
              <a:rPr lang="en-US" smtClean="0"/>
              <a:t>5</a:t>
            </a:fld>
            <a:endParaRPr lang="en-US"/>
          </a:p>
        </p:txBody>
      </p:sp>
    </p:spTree>
    <p:extLst>
      <p:ext uri="{BB962C8B-B14F-4D97-AF65-F5344CB8AC3E}">
        <p14:creationId xmlns:p14="http://schemas.microsoft.com/office/powerpoint/2010/main" val="142648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a:t>Regional Coordinators</a:t>
            </a:r>
          </a:p>
          <a:p>
            <a:pPr marL="0" indent="0">
              <a:buNone/>
            </a:pPr>
            <a:r>
              <a:rPr lang="en-US" sz="2000" dirty="0"/>
              <a:t>There are two regional coordinators per region, a primary and an alternate.  They are responsible to:</a:t>
            </a:r>
          </a:p>
          <a:p>
            <a:pPr marL="457200" indent="-228600">
              <a:spcBef>
                <a:spcPts val="480"/>
              </a:spcBef>
            </a:pPr>
            <a:r>
              <a:rPr lang="en-US" sz="2000" dirty="0"/>
              <a:t>Maintain current Regional Fire Resource Lists.</a:t>
            </a:r>
          </a:p>
          <a:p>
            <a:pPr marL="457200" indent="-228600">
              <a:spcBef>
                <a:spcPts val="0"/>
              </a:spcBef>
            </a:pPr>
            <a:r>
              <a:rPr lang="en-US" sz="2000" dirty="0"/>
              <a:t>Develop and maintain Regional Fire Defense Plans.</a:t>
            </a:r>
          </a:p>
          <a:p>
            <a:pPr marL="457200" indent="-228600">
              <a:spcBef>
                <a:spcPts val="0"/>
              </a:spcBef>
            </a:pPr>
            <a:r>
              <a:rPr lang="en-US" sz="2000" dirty="0"/>
              <a:t>Provide a 24 hour point of contact for resource requests.</a:t>
            </a:r>
          </a:p>
          <a:p>
            <a:pPr marL="457200" indent="-228600">
              <a:spcBef>
                <a:spcPts val="0"/>
              </a:spcBef>
            </a:pPr>
            <a:r>
              <a:rPr lang="en-US" sz="2000" dirty="0"/>
              <a:t>Assist local Fire Chiefs in submitting mobilization requests</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6</a:t>
            </a:fld>
            <a:endParaRPr lang="en-US"/>
          </a:p>
        </p:txBody>
      </p:sp>
    </p:spTree>
    <p:extLst>
      <p:ext uri="{BB962C8B-B14F-4D97-AF65-F5344CB8AC3E}">
        <p14:creationId xmlns:p14="http://schemas.microsoft.com/office/powerpoint/2010/main" val="62012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cap="small" dirty="0"/>
              <a:t>Fire Mobilization Authorization and Response Process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2133600"/>
            <a:ext cx="6327775"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82C9D75-DCBD-4878-97EB-36D71ACDEB87}" type="slidenum">
              <a:rPr lang="en-US" smtClean="0"/>
              <a:t>7</a:t>
            </a:fld>
            <a:endParaRPr lang="en-US"/>
          </a:p>
        </p:txBody>
      </p:sp>
    </p:spTree>
    <p:extLst>
      <p:ext uri="{BB962C8B-B14F-4D97-AF65-F5344CB8AC3E}">
        <p14:creationId xmlns:p14="http://schemas.microsoft.com/office/powerpoint/2010/main" val="346381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400" b="1" cap="small" dirty="0"/>
              <a:t>Recommended/Required Training –</a:t>
            </a:r>
          </a:p>
          <a:p>
            <a:pPr marL="457200" indent="-228600">
              <a:spcBef>
                <a:spcPts val="480"/>
              </a:spcBef>
              <a:defRPr/>
            </a:pPr>
            <a:r>
              <a:rPr lang="en-US" sz="2000" dirty="0"/>
              <a:t>Mobilization Awareness training is required for all personnel who may be called to respond to a state mobilization incident.</a:t>
            </a:r>
          </a:p>
          <a:p>
            <a:pPr marL="457200" indent="-228600">
              <a:spcBef>
                <a:spcPts val="0"/>
              </a:spcBef>
              <a:defRPr/>
            </a:pPr>
            <a:endParaRPr lang="en-US" sz="2000" dirty="0"/>
          </a:p>
          <a:p>
            <a:pPr marL="457200" indent="-228600">
              <a:spcBef>
                <a:spcPts val="0"/>
              </a:spcBef>
              <a:defRPr/>
            </a:pPr>
            <a:r>
              <a:rPr lang="en-US" sz="2000" dirty="0"/>
              <a:t>Wildland Response: At a minimum, line personnel shall meet all of the requirements and physical fitness qualifications for the position of NWCG Firefighter 2 or as specified in WAC 296-305-07010 and have completed the annual refresher and fire shelter training.  Overhead positions must meet requirements as set forth in PMS 310-1 for the position they are ordered for unless otherwise authorized by the Plan.</a:t>
            </a:r>
          </a:p>
          <a:p>
            <a:pPr marL="228600" indent="0">
              <a:spcBef>
                <a:spcPts val="0"/>
              </a:spcBef>
              <a:buNone/>
              <a:defRPr/>
            </a:pPr>
            <a:endParaRPr lang="en-US" sz="2000" dirty="0"/>
          </a:p>
          <a:p>
            <a:pPr marL="457200" indent="-228600">
              <a:spcBef>
                <a:spcPts val="0"/>
              </a:spcBef>
              <a:defRPr/>
            </a:pPr>
            <a:r>
              <a:rPr lang="en-US" sz="2000" dirty="0"/>
              <a:t>Type 3 Incident Management Team members must be qualified in accordance with Section 10 of the Plan</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682C9D75-DCBD-4878-97EB-36D71ACDEB87}" type="slidenum">
              <a:rPr lang="en-US" smtClean="0"/>
              <a:t>8</a:t>
            </a:fld>
            <a:endParaRPr lang="en-US"/>
          </a:p>
        </p:txBody>
      </p:sp>
    </p:spTree>
    <p:extLst>
      <p:ext uri="{BB962C8B-B14F-4D97-AF65-F5344CB8AC3E}">
        <p14:creationId xmlns:p14="http://schemas.microsoft.com/office/powerpoint/2010/main" val="413767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en-US" sz="3800" b="1" cap="small" dirty="0"/>
              <a:t>Expectations of Responders – </a:t>
            </a:r>
          </a:p>
          <a:p>
            <a:pPr>
              <a:buNone/>
            </a:pPr>
            <a:endParaRPr lang="en-US" b="1" dirty="0" smtClean="0"/>
          </a:p>
          <a:p>
            <a:pPr>
              <a:buNone/>
            </a:pPr>
            <a:r>
              <a:rPr lang="en-US" b="1" dirty="0" smtClean="0"/>
              <a:t>Incident </a:t>
            </a:r>
            <a:r>
              <a:rPr lang="en-US" b="1" dirty="0"/>
              <a:t>Conduct</a:t>
            </a:r>
          </a:p>
          <a:p>
            <a:pPr marL="457200" indent="-228600">
              <a:spcBef>
                <a:spcPts val="480"/>
              </a:spcBef>
              <a:defRPr/>
            </a:pPr>
            <a:r>
              <a:rPr lang="en-US" dirty="0"/>
              <a:t>Resources mobilized to an incident shall adhere to the SFMO Code of Conduct. </a:t>
            </a:r>
          </a:p>
          <a:p>
            <a:pPr marL="457200" indent="-228600">
              <a:spcBef>
                <a:spcPts val="0"/>
              </a:spcBef>
              <a:defRPr/>
            </a:pPr>
            <a:r>
              <a:rPr lang="en-US" dirty="0"/>
              <a:t>All personnel participating in a mobilized incident will abide by all federal and state laws prohibiting any form of discrimination or harassment.</a:t>
            </a:r>
          </a:p>
          <a:p>
            <a:pPr marL="457200" indent="-228600">
              <a:spcBef>
                <a:spcPts val="0"/>
              </a:spcBef>
              <a:defRPr/>
            </a:pPr>
            <a:r>
              <a:rPr lang="en-US" dirty="0"/>
              <a:t>Mobilized resources are required to follow their home agency’s policies and work rules.</a:t>
            </a:r>
          </a:p>
          <a:p>
            <a:pPr marL="457200" indent="-228600">
              <a:spcBef>
                <a:spcPts val="0"/>
              </a:spcBef>
              <a:defRPr/>
            </a:pPr>
            <a:r>
              <a:rPr lang="en-US" dirty="0"/>
              <a:t>The unlawful manufacture, distribution, dispensing, possession, or use of controlled substances (including alcoholic beverages) in the workplace or assigned workplace is prohibited.</a:t>
            </a:r>
          </a:p>
          <a:p>
            <a:pPr marL="457200" indent="-228600">
              <a:spcBef>
                <a:spcPts val="0"/>
              </a:spcBef>
              <a:buNone/>
              <a:defRPr/>
            </a:pPr>
            <a:endParaRPr lang="en-US" dirty="0"/>
          </a:p>
          <a:p>
            <a:pPr marL="0" indent="0" algn="ctr">
              <a:spcBef>
                <a:spcPts val="0"/>
              </a:spcBef>
              <a:buNone/>
              <a:defRPr/>
            </a:pPr>
            <a:r>
              <a:rPr lang="en-US" i="1" dirty="0"/>
              <a:t>The decision whether to demobilize personnel for allegations of misconduct will reside with the Incident Commander in consultation with the SFMO</a:t>
            </a:r>
            <a:r>
              <a:rPr lang="en-US" i="1" dirty="0" smtClean="0"/>
              <a:t>.</a:t>
            </a:r>
            <a:endParaRPr lang="en-US" i="1" dirty="0"/>
          </a:p>
        </p:txBody>
      </p:sp>
      <p:sp>
        <p:nvSpPr>
          <p:cNvPr id="3" name="Slide Number Placeholder 2"/>
          <p:cNvSpPr>
            <a:spLocks noGrp="1"/>
          </p:cNvSpPr>
          <p:nvPr>
            <p:ph type="sldNum" sz="quarter" idx="12"/>
          </p:nvPr>
        </p:nvSpPr>
        <p:spPr/>
        <p:txBody>
          <a:bodyPr/>
          <a:lstStyle/>
          <a:p>
            <a:fld id="{682C9D75-DCBD-4878-97EB-36D71ACDEB87}" type="slidenum">
              <a:rPr lang="en-US" smtClean="0"/>
              <a:t>9</a:t>
            </a:fld>
            <a:endParaRPr lang="en-US"/>
          </a:p>
        </p:txBody>
      </p:sp>
    </p:spTree>
    <p:extLst>
      <p:ext uri="{BB962C8B-B14F-4D97-AF65-F5344CB8AC3E}">
        <p14:creationId xmlns:p14="http://schemas.microsoft.com/office/powerpoint/2010/main" val="1758856247"/>
      </p:ext>
    </p:extLst>
  </p:cSld>
  <p:clrMapOvr>
    <a:masterClrMapping/>
  </p:clrMapOvr>
</p:sld>
</file>

<file path=ppt/theme/theme1.xml><?xml version="1.0" encoding="utf-8"?>
<a:theme xmlns:a="http://schemas.openxmlformats.org/drawingml/2006/main" name="SFM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SFMO Template</Template>
  <TotalTime>42</TotalTime>
  <Words>4584</Words>
  <Application>Microsoft Office PowerPoint</Application>
  <PresentationFormat>On-screen Show (4:3)</PresentationFormat>
  <Paragraphs>472</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SFMO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Patrol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eher225</dc:creator>
  <cp:lastModifiedBy>eher225</cp:lastModifiedBy>
  <cp:revision>37</cp:revision>
  <dcterms:created xsi:type="dcterms:W3CDTF">2016-04-04T18:08:07Z</dcterms:created>
  <dcterms:modified xsi:type="dcterms:W3CDTF">2016-04-04T18:50:38Z</dcterms:modified>
</cp:coreProperties>
</file>